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audio1.bin" ContentType="audio/unknown"/>
  <Override PartName="/ppt/media/audio2.bin" ContentType="audio/unknown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33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36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448" r:id="rId3"/>
    <p:sldId id="349" r:id="rId4"/>
    <p:sldId id="348" r:id="rId5"/>
    <p:sldId id="423" r:id="rId6"/>
    <p:sldId id="424" r:id="rId7"/>
    <p:sldId id="439" r:id="rId8"/>
    <p:sldId id="353" r:id="rId9"/>
    <p:sldId id="407" r:id="rId10"/>
    <p:sldId id="354" r:id="rId11"/>
    <p:sldId id="426" r:id="rId12"/>
    <p:sldId id="345" r:id="rId13"/>
    <p:sldId id="409" r:id="rId14"/>
    <p:sldId id="370" r:id="rId15"/>
    <p:sldId id="440" r:id="rId16"/>
    <p:sldId id="352" r:id="rId17"/>
    <p:sldId id="292" r:id="rId18"/>
    <p:sldId id="402" r:id="rId19"/>
    <p:sldId id="406" r:id="rId20"/>
    <p:sldId id="428" r:id="rId21"/>
    <p:sldId id="404" r:id="rId22"/>
    <p:sldId id="405" r:id="rId23"/>
    <p:sldId id="296" r:id="rId24"/>
    <p:sldId id="438" r:id="rId25"/>
    <p:sldId id="437" r:id="rId26"/>
    <p:sldId id="420" r:id="rId27"/>
    <p:sldId id="299" r:id="rId28"/>
    <p:sldId id="429" r:id="rId29"/>
    <p:sldId id="298" r:id="rId30"/>
    <p:sldId id="452" r:id="rId31"/>
    <p:sldId id="310" r:id="rId32"/>
    <p:sldId id="434" r:id="rId33"/>
    <p:sldId id="435" r:id="rId34"/>
    <p:sldId id="449" r:id="rId35"/>
    <p:sldId id="451" r:id="rId36"/>
    <p:sldId id="450" r:id="rId37"/>
    <p:sldId id="436" r:id="rId38"/>
    <p:sldId id="445" r:id="rId39"/>
    <p:sldId id="444" r:id="rId40"/>
    <p:sldId id="431" r:id="rId41"/>
    <p:sldId id="318" r:id="rId42"/>
    <p:sldId id="321" r:id="rId43"/>
    <p:sldId id="446" r:id="rId44"/>
    <p:sldId id="433" r:id="rId45"/>
    <p:sldId id="441" r:id="rId46"/>
    <p:sldId id="432" r:id="rId47"/>
    <p:sldId id="442" r:id="rId48"/>
    <p:sldId id="397" r:id="rId49"/>
    <p:sldId id="399" r:id="rId50"/>
    <p:sldId id="374" r:id="rId51"/>
    <p:sldId id="443" r:id="rId52"/>
    <p:sldId id="337" r:id="rId53"/>
    <p:sldId id="375" r:id="rId54"/>
    <p:sldId id="283" r:id="rId55"/>
    <p:sldId id="447" r:id="rId56"/>
    <p:sldId id="464" r:id="rId57"/>
    <p:sldId id="462" r:id="rId58"/>
    <p:sldId id="460" r:id="rId59"/>
    <p:sldId id="458" r:id="rId60"/>
    <p:sldId id="461" r:id="rId61"/>
    <p:sldId id="459" r:id="rId62"/>
    <p:sldId id="463" r:id="rId63"/>
    <p:sldId id="453" r:id="rId64"/>
    <p:sldId id="454" r:id="rId65"/>
    <p:sldId id="457" r:id="rId66"/>
    <p:sldId id="311" r:id="rId67"/>
    <p:sldId id="430" r:id="rId68"/>
    <p:sldId id="356" r:id="rId69"/>
    <p:sldId id="455" r:id="rId70"/>
    <p:sldId id="322" r:id="rId71"/>
    <p:sldId id="323" r:id="rId72"/>
    <p:sldId id="330" r:id="rId73"/>
    <p:sldId id="456" r:id="rId74"/>
    <p:sldId id="387" r:id="rId75"/>
    <p:sldId id="388" r:id="rId76"/>
    <p:sldId id="389" r:id="rId77"/>
    <p:sldId id="390" r:id="rId78"/>
    <p:sldId id="391" r:id="rId79"/>
    <p:sldId id="392" r:id="rId80"/>
    <p:sldId id="400" r:id="rId81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5" autoAdjust="0"/>
    <p:restoredTop sz="59300" autoAdjust="0"/>
  </p:normalViewPr>
  <p:slideViewPr>
    <p:cSldViewPr snapToGrid="0" snapToObjects="1">
      <p:cViewPr>
        <p:scale>
          <a:sx n="165" d="100"/>
          <a:sy n="165" d="100"/>
        </p:scale>
        <p:origin x="-80" y="3176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image" Target="../media/image50.png"/><Relationship Id="rId2" Type="http://schemas.openxmlformats.org/officeDocument/2006/relationships/image" Target="../media/image5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I suspect most of us have seen reports on self-driving cars.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h</a:t>
            </a:r>
            <a:r>
              <a:rPr lang="en-US" dirty="0" smtClean="0"/>
              <a:t>ow can a </a:t>
            </a:r>
            <a:r>
              <a:rPr lang="en-US" dirty="0"/>
              <a:t>car </a:t>
            </a:r>
            <a:r>
              <a:rPr lang="en-US" dirty="0" smtClean="0"/>
              <a:t>detect </a:t>
            </a:r>
            <a:r>
              <a:rPr lang="en-US" dirty="0" err="1" smtClean="0"/>
              <a:t>whats</a:t>
            </a:r>
            <a:r>
              <a:rPr lang="en-US" dirty="0" smtClean="0"/>
              <a:t> </a:t>
            </a:r>
            <a:r>
              <a:rPr lang="en-US" dirty="0" smtClean="0"/>
              <a:t>in its surroundings?</a:t>
            </a:r>
          </a:p>
          <a:p>
            <a:endParaRPr lang="en-US" dirty="0"/>
          </a:p>
          <a:p>
            <a:r>
              <a:rPr lang="en-US" dirty="0" smtClean="0"/>
              <a:t>One piece of technology 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en-US" dirty="0" smtClean="0"/>
              <a:t>used </a:t>
            </a:r>
            <a:r>
              <a:rPr lang="en-US" baseline="0" dirty="0" smtClean="0"/>
              <a:t>is </a:t>
            </a:r>
            <a:r>
              <a:rPr lang="en-US" dirty="0" smtClean="0"/>
              <a:t>Artificial neural networks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ability for</a:t>
            </a:r>
            <a:r>
              <a:rPr lang="en-US" baseline="0" dirty="0" smtClean="0"/>
              <a:t> </a:t>
            </a:r>
            <a:r>
              <a:rPr lang="en-US" dirty="0" smtClean="0"/>
              <a:t>artificial neural networks</a:t>
            </a:r>
            <a:r>
              <a:rPr lang="en-US" baseline="0" dirty="0" smtClean="0"/>
              <a:t> </a:t>
            </a:r>
            <a:r>
              <a:rPr lang="en-US" dirty="0" smtClean="0"/>
              <a:t>to perform that function in a timely fashion within reasonable power</a:t>
            </a:r>
            <a:r>
              <a:rPr lang="en-US" baseline="0" dirty="0" smtClean="0"/>
              <a:t> and space constraints</a:t>
            </a:r>
            <a:r>
              <a:rPr lang="en-US" dirty="0" smtClean="0"/>
              <a:t> is what I am going to talk about today.</a:t>
            </a:r>
          </a:p>
          <a:p>
            <a:endParaRPr lang="en-US" dirty="0" smtClean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are going to review a system that is able to accelerate multiple instances of disparate useful sized artificial</a:t>
            </a:r>
            <a:r>
              <a:rPr lang="en-US" baseline="0" dirty="0" smtClean="0"/>
              <a:t> neural networks and provide power and/or area benefits over current state-of-the-art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</a:t>
            </a:r>
            <a:r>
              <a:rPr lang="en-US" dirty="0" smtClean="0"/>
              <a:t>model, but they are advertised as being inspired by neurons in the brain.</a:t>
            </a:r>
          </a:p>
          <a:p>
            <a:endParaRPr lang="en-US" dirty="0" smtClean="0"/>
          </a:p>
          <a:p>
            <a:r>
              <a:rPr lang="en-US" dirty="0" smtClean="0"/>
              <a:t>Mention</a:t>
            </a:r>
            <a:r>
              <a:rPr lang="en-US" baseline="0" dirty="0" smtClean="0"/>
              <a:t> this is the basic neuron model used is almost all ANN’s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it has been well understood that when organized like this a network of ANN’s can be used to solve complex functions and classifiers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terminology used is the neuron being considered is the post synaptic neuron when they are linear function approximators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this concise</a:t>
            </a:r>
          </a:p>
          <a:p>
            <a:endParaRPr lang="en-US" dirty="0" smtClean="0"/>
          </a:p>
          <a:p>
            <a:r>
              <a:rPr lang="en-US" dirty="0" smtClean="0"/>
              <a:t>Real</a:t>
            </a:r>
            <a:r>
              <a:rPr lang="en-US" baseline="0" dirty="0" smtClean="0"/>
              <a:t> neurons generate spikes</a:t>
            </a:r>
          </a:p>
          <a:p>
            <a:r>
              <a:rPr lang="en-US" baseline="0" dirty="0" smtClean="0"/>
              <a:t>Believed that information is carried in spike rates</a:t>
            </a:r>
          </a:p>
          <a:p>
            <a:r>
              <a:rPr lang="en-US" baseline="0" dirty="0" smtClean="0"/>
              <a:t>Rate coding is a simplification</a:t>
            </a:r>
          </a:p>
          <a:p>
            <a:endParaRPr lang="en-US" baseline="0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Rate-based</a:t>
            </a:r>
            <a:r>
              <a:rPr lang="en-US" baseline="0" dirty="0" smtClean="0"/>
              <a:t> </a:t>
            </a:r>
            <a:r>
              <a:rPr lang="en-US" dirty="0" smtClean="0"/>
              <a:t>neural network used when we see demonstrations from </a:t>
            </a:r>
            <a:r>
              <a:rPr lang="en-US" dirty="0" err="1" smtClean="0"/>
              <a:t>google</a:t>
            </a:r>
            <a:r>
              <a:rPr lang="en-US" dirty="0" smtClean="0"/>
              <a:t> etc.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Spiking considered more powerful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concise</a:t>
            </a:r>
          </a:p>
          <a:p>
            <a:endParaRPr lang="en-US" dirty="0" smtClean="0"/>
          </a:p>
          <a:p>
            <a:r>
              <a:rPr lang="en-US" dirty="0" smtClean="0"/>
              <a:t>Mention ReLu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1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DNN classifiers because of their performance</a:t>
            </a:r>
            <a:r>
              <a:rPr lang="en-US" baseline="0" dirty="0" smtClean="0"/>
              <a:t> in image recognition</a:t>
            </a:r>
          </a:p>
          <a:p>
            <a:r>
              <a:rPr lang="en-US" baseline="0" dirty="0" smtClean="0"/>
              <a:t>ANN in reinforcement learning because of their use as value function approximator</a:t>
            </a:r>
          </a:p>
          <a:p>
            <a:r>
              <a:rPr lang="en-US" baseline="0" dirty="0" smtClean="0"/>
              <a:t>and finally Cogent Confabulation and </a:t>
            </a:r>
            <a:r>
              <a:rPr lang="en-US" baseline="0" dirty="0" err="1" smtClean="0"/>
              <a:t>BsB</a:t>
            </a:r>
            <a:r>
              <a:rPr lang="en-US" baseline="0" dirty="0" smtClean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3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Recently ANN’s have demonstrated efficacy when employed as a part of face recognition, text recognition</a:t>
            </a:r>
            <a:r>
              <a:rPr lang="en-US" dirty="0"/>
              <a:t> </a:t>
            </a:r>
            <a:r>
              <a:rPr lang="en-US" dirty="0" smtClean="0"/>
              <a:t>and game playing </a:t>
            </a:r>
            <a:r>
              <a:rPr lang="en-US" dirty="0" smtClean="0"/>
              <a:t>systems</a:t>
            </a:r>
            <a:endParaRPr lang="en-US" dirty="0" smtClean="0"/>
          </a:p>
          <a:p>
            <a:r>
              <a:rPr lang="en-US" dirty="0" smtClean="0"/>
              <a:t>Some example</a:t>
            </a:r>
            <a:r>
              <a:rPr lang="en-US" baseline="0" dirty="0" smtClean="0"/>
              <a:t> uses of ANN’s</a:t>
            </a:r>
            <a:r>
              <a:rPr lang="en-US" dirty="0" smtClean="0"/>
              <a:t> are in car</a:t>
            </a:r>
            <a:r>
              <a:rPr lang="en-US" baseline="0" dirty="0" smtClean="0"/>
              <a:t> navigation, likely </a:t>
            </a:r>
            <a:r>
              <a:rPr lang="en-US" dirty="0" smtClean="0"/>
              <a:t>the </a:t>
            </a:r>
            <a:r>
              <a:rPr lang="en-US" dirty="0" err="1" smtClean="0"/>
              <a:t>google</a:t>
            </a:r>
            <a:r>
              <a:rPr lang="en-US" dirty="0" smtClean="0"/>
              <a:t> car and</a:t>
            </a:r>
            <a:r>
              <a:rPr lang="en-US" baseline="0" dirty="0" smtClean="0"/>
              <a:t> y</a:t>
            </a:r>
            <a:r>
              <a:rPr lang="en-US" dirty="0" smtClean="0"/>
              <a:t>ou may also have recently seen the Go game system </a:t>
            </a:r>
            <a:r>
              <a:rPr lang="en-US" dirty="0" err="1" smtClean="0"/>
              <a:t>AlphaGo</a:t>
            </a:r>
            <a:r>
              <a:rPr lang="en-US" dirty="0" smtClean="0"/>
              <a:t>, which recently “beat” a Go master.</a:t>
            </a:r>
          </a:p>
          <a:p>
            <a:endParaRPr lang="en-US" dirty="0"/>
          </a:p>
          <a:p>
            <a:r>
              <a:rPr lang="en-US" dirty="0" smtClean="0"/>
              <a:t>So ANN’s are being deployed as we speak and we should therefore consider them to be in the ascent phase of the technology life cycle.</a:t>
            </a:r>
            <a:endParaRPr lang="en-US" dirty="0"/>
          </a:p>
          <a:p>
            <a:endParaRPr lang="en-US" dirty="0"/>
          </a:p>
          <a:p>
            <a:endParaRPr lang="en-US" strike="sngStrike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 smtClean="0">
                <a:solidFill>
                  <a:srgbClr val="000000"/>
                </a:solidFill>
                <a:cs typeface="Monaco"/>
              </a:rPr>
              <a:t>multiported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4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this works assumption</a:t>
            </a:r>
            <a:r>
              <a:rPr lang="en-US" baseline="0" dirty="0" smtClean="0"/>
              <a:t> that m</a:t>
            </a:r>
            <a:r>
              <a:rPr lang="en-US" dirty="0" smtClean="0"/>
              <a:t>any embedded applications will require these ANNs to be processed at or near real time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means these systems will require multiple ANN’s to be running concurrently</a:t>
            </a:r>
          </a:p>
          <a:p>
            <a:endParaRPr lang="en-US" dirty="0"/>
          </a:p>
          <a:p>
            <a:r>
              <a:rPr lang="en-US" dirty="0" smtClean="0"/>
              <a:t>A vehicle will need real time feedback on its surroundings</a:t>
            </a:r>
            <a:r>
              <a:rPr lang="en-US" baseline="0" dirty="0" smtClean="0"/>
              <a:t> or monitoring its own systems</a:t>
            </a:r>
          </a:p>
          <a:p>
            <a:r>
              <a:rPr lang="en-US" baseline="0" dirty="0" smtClean="0"/>
              <a:t>airport security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2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concludes my presentation.</a:t>
            </a:r>
            <a:endParaRPr lang="en-US" dirty="0"/>
          </a:p>
          <a:p>
            <a:r>
              <a:rPr lang="en-US" smtClean="0"/>
              <a:t>Thank</a:t>
            </a:r>
            <a:r>
              <a:rPr lang="en-US" baseline="0" smtClean="0"/>
              <a:t> you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ANNs are big and the</a:t>
            </a:r>
            <a:r>
              <a:rPr lang="en-US" dirty="0" smtClean="0"/>
              <a:t> trend is that ANNs are</a:t>
            </a:r>
            <a:r>
              <a:rPr lang="en-US" baseline="0" dirty="0" smtClean="0"/>
              <a:t> becoming larger and deeper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general acceptance that DRAM needs to be used to stored the parameters associated with an ANN</a:t>
            </a:r>
          </a:p>
          <a:p>
            <a:r>
              <a:rPr lang="en-US" baseline="0" dirty="0" smtClean="0"/>
              <a:t>But many implementations have focused on using SRAM as an intermediate store.</a:t>
            </a:r>
          </a:p>
          <a:p>
            <a:r>
              <a:rPr lang="en-US" baseline="0" dirty="0" smtClean="0"/>
              <a:t>This has proved to be very effective when there are reuse opportunities where these cache-like structures can be accessed multiple times and thus keeping the slower DRAM accesses to a minimum.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these implementations rely on reuse.</a:t>
            </a:r>
          </a:p>
          <a:p>
            <a:r>
              <a:rPr lang="en-US" baseline="0" dirty="0" smtClean="0"/>
              <a:t>The main reuse opportunities come in the form of shared parameters and batch processing.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other types of ANN such as </a:t>
            </a:r>
            <a:r>
              <a:rPr lang="en-US" dirty="0" smtClean="0"/>
              <a:t>DNN with non-shared kernels and LSTM are</a:t>
            </a:r>
            <a:r>
              <a:rPr lang="en-US" baseline="0" dirty="0" smtClean="0"/>
              <a:t> exposing limitations of these current implementations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result information such as unicast or multicast, destination page</a:t>
            </a:r>
          </a:p>
          <a:p>
            <a:endParaRPr lang="en-US" dirty="0" smtClean="0"/>
          </a:p>
          <a:p>
            <a:r>
              <a:rPr lang="en-US" dirty="0" smtClean="0"/>
              <a:t>Return bus can be driven by all layers</a:t>
            </a:r>
          </a:p>
          <a:p>
            <a:pPr lvl="1"/>
            <a:r>
              <a:rPr lang="en-US" dirty="0" smtClean="0"/>
              <a:t>research will determine if bus is arbitrated or whether each layer buffers and forwards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49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79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23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88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72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8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</a:t>
            </a:r>
            <a:r>
              <a:rPr lang="en-US" baseline="0" dirty="0" smtClean="0"/>
              <a:t> the creation of this works system, when I had the urge to add SRAM because it made things easier, I forced myself to think how I could solve it with just the DRAM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work is proposing using 3DIC technology, and in this case I felt it was important to also get a very good feel for the area associated with such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This work proposes taking advantage of 3D IC technology.</a:t>
            </a:r>
          </a:p>
          <a:p>
            <a:r>
              <a:rPr lang="en-US" dirty="0" smtClean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proposal also includes </a:t>
            </a:r>
            <a:r>
              <a:rPr lang="en-US" dirty="0" smtClean="0"/>
              <a:t>custom processing layers to</a:t>
            </a:r>
            <a:r>
              <a:rPr lang="en-US" baseline="0" dirty="0" smtClean="0"/>
              <a:t> perform the NN computations.</a:t>
            </a:r>
          </a:p>
          <a:p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sing DRAM addresses the large network size requirement </a:t>
            </a:r>
          </a:p>
          <a:p>
            <a:r>
              <a:rPr lang="en-US" dirty="0" smtClean="0"/>
              <a:t>and the 3D architecture</a:t>
            </a:r>
            <a:r>
              <a:rPr lang="en-US" baseline="0" dirty="0" smtClean="0"/>
              <a:t> </a:t>
            </a:r>
            <a:r>
              <a:rPr lang="en-US" dirty="0" smtClean="0"/>
              <a:t>ensures we can address bandwidth, space and power issues.</a:t>
            </a:r>
          </a:p>
          <a:p>
            <a:endParaRPr lang="en-US" dirty="0" smtClean="0"/>
          </a:p>
          <a:p>
            <a:r>
              <a:rPr lang="en-US" strike="noStrike" dirty="0" smtClean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primary contributions of this work is </a:t>
            </a:r>
          </a:p>
          <a:p>
            <a:r>
              <a:rPr lang="en-US" baseline="0" dirty="0" smtClean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 smtClean="0"/>
              <a:t> - data structures for storing parameters and neuron activation values</a:t>
            </a:r>
          </a:p>
          <a:p>
            <a:r>
              <a:rPr lang="en-US" baseline="0" dirty="0" smtClean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 smtClean="0"/>
              <a:t>Combining these contributions will allow us to demonstrate a significant</a:t>
            </a:r>
            <a:r>
              <a:rPr lang="en-US" dirty="0" smtClean="0"/>
              <a:t> performance improvement overcurrent solutions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2/21/18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2/21/18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emf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image" Target="../media/image40.emf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audio" Target="../media/audio1.bin"/><Relationship Id="rId4" Type="http://schemas.openxmlformats.org/officeDocument/2006/relationships/audio" Target="../media/audio2.bin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8" Type="http://schemas.openxmlformats.org/officeDocument/2006/relationships/image" Target="../media/image38.emf"/><Relationship Id="rId9" Type="http://schemas.openxmlformats.org/officeDocument/2006/relationships/image" Target="../media/image39.emf"/><Relationship Id="rId10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45.png"/><Relationship Id="rId6" Type="http://schemas.openxmlformats.org/officeDocument/2006/relationships/oleObject" Target="../embeddings/oleObject2.bin"/><Relationship Id="rId7" Type="http://schemas.openxmlformats.org/officeDocument/2006/relationships/package" Target="../embeddings/Microsoft_Excel_Sheet2.xlsx"/><Relationship Id="rId8" Type="http://schemas.openxmlformats.org/officeDocument/2006/relationships/image" Target="../media/image4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Excel_Sheet5.xlsx"/><Relationship Id="rId12" Type="http://schemas.openxmlformats.org/officeDocument/2006/relationships/image" Target="../media/image4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3.bin"/><Relationship Id="rId5" Type="http://schemas.openxmlformats.org/officeDocument/2006/relationships/package" Target="../embeddings/Microsoft_Excel_Sheet3.xlsx"/><Relationship Id="rId6" Type="http://schemas.openxmlformats.org/officeDocument/2006/relationships/image" Target="../media/image47.png"/><Relationship Id="rId7" Type="http://schemas.openxmlformats.org/officeDocument/2006/relationships/oleObject" Target="../embeddings/oleObject4.bin"/><Relationship Id="rId8" Type="http://schemas.openxmlformats.org/officeDocument/2006/relationships/package" Target="../embeddings/Microsoft_Excel_Sheet4.xlsx"/><Relationship Id="rId9" Type="http://schemas.openxmlformats.org/officeDocument/2006/relationships/image" Target="../media/image48.png"/><Relationship Id="rId10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Excel_Sheet8.xlsx"/><Relationship Id="rId12" Type="http://schemas.openxmlformats.org/officeDocument/2006/relationships/image" Target="../media/image52.png"/><Relationship Id="rId13" Type="http://schemas.openxmlformats.org/officeDocument/2006/relationships/oleObject" Target="../embeddings/oleObject9.bin"/><Relationship Id="rId14" Type="http://schemas.openxmlformats.org/officeDocument/2006/relationships/package" Target="../embeddings/Microsoft_Excel_Sheet9.xlsx"/><Relationship Id="rId15" Type="http://schemas.openxmlformats.org/officeDocument/2006/relationships/image" Target="../media/image5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6.bin"/><Relationship Id="rId5" Type="http://schemas.openxmlformats.org/officeDocument/2006/relationships/package" Target="../embeddings/Microsoft_Excel_Sheet6.xlsx"/><Relationship Id="rId6" Type="http://schemas.openxmlformats.org/officeDocument/2006/relationships/image" Target="../media/image50.png"/><Relationship Id="rId7" Type="http://schemas.openxmlformats.org/officeDocument/2006/relationships/oleObject" Target="../embeddings/oleObject7.bin"/><Relationship Id="rId8" Type="http://schemas.openxmlformats.org/officeDocument/2006/relationships/package" Target="../embeddings/Microsoft_Excel_Sheet7.xlsx"/><Relationship Id="rId9" Type="http://schemas.openxmlformats.org/officeDocument/2006/relationships/image" Target="../media/image51.png"/><Relationship Id="rId10" Type="http://schemas.openxmlformats.org/officeDocument/2006/relationships/oleObject" Target="../embeddings/oleObject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10.bin"/><Relationship Id="rId5" Type="http://schemas.openxmlformats.org/officeDocument/2006/relationships/package" Target="../embeddings/Microsoft_Excel_Sheet10.xlsx"/><Relationship Id="rId6" Type="http://schemas.openxmlformats.org/officeDocument/2006/relationships/image" Target="../media/image56.png"/><Relationship Id="rId7" Type="http://schemas.openxmlformats.org/officeDocument/2006/relationships/oleObject" Target="../embeddings/oleObject11.bin"/><Relationship Id="rId8" Type="http://schemas.openxmlformats.org/officeDocument/2006/relationships/package" Target="../embeddings/Microsoft_Excel_Sheet11.xlsx"/><Relationship Id="rId9" Type="http://schemas.openxmlformats.org/officeDocument/2006/relationships/image" Target="../media/image5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package" Target="../embeddings/Microsoft_Excel_Sheet12.xlsx"/><Relationship Id="rId5" Type="http://schemas.openxmlformats.org/officeDocument/2006/relationships/image" Target="../media/image58.png"/><Relationship Id="rId6" Type="http://schemas.openxmlformats.org/officeDocument/2006/relationships/oleObject" Target="../embeddings/oleObject13.bin"/><Relationship Id="rId7" Type="http://schemas.openxmlformats.org/officeDocument/2006/relationships/package" Target="../embeddings/Microsoft_Excel_Sheet13.xlsx"/><Relationship Id="rId8" Type="http://schemas.openxmlformats.org/officeDocument/2006/relationships/image" Target="../media/image5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 smtClean="0"/>
              <a:t>A 3DIC </a:t>
            </a:r>
            <a:r>
              <a:rPr lang="en-US" dirty="0"/>
              <a:t>system to aid in the acceleration of systems that </a:t>
            </a:r>
            <a:r>
              <a:rPr lang="en-US" dirty="0" smtClean="0"/>
              <a:t>employ </a:t>
            </a:r>
            <a:r>
              <a:rPr lang="en-US" dirty="0"/>
              <a:t>multiple instances of artificial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 smtClean="0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r>
              <a:rPr lang="en-US" dirty="0" smtClean="0"/>
              <a:t>Can a 3D-DRAM be used effectively?</a:t>
            </a:r>
          </a:p>
          <a:p>
            <a:r>
              <a:rPr lang="en-US" dirty="0" smtClean="0"/>
              <a:t>Can a useful system fit within the 3D stack?</a:t>
            </a:r>
          </a:p>
          <a:p>
            <a:r>
              <a:rPr lang="en-US" dirty="0" smtClean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8574"/>
            <a:ext cx="9052560" cy="520022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 </a:t>
            </a:r>
            <a:r>
              <a:rPr lang="en-US" dirty="0"/>
              <a:t>extensible architecture that can </a:t>
            </a:r>
            <a:r>
              <a:rPr lang="en-US" dirty="0" smtClean="0"/>
              <a:t>simultaneously process </a:t>
            </a:r>
            <a:r>
              <a:rPr lang="en-US" dirty="0"/>
              <a:t>multiple disparate real-time </a:t>
            </a:r>
            <a:r>
              <a:rPr lang="en-US" dirty="0" smtClean="0"/>
              <a:t>DNNs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low power and real estate demands</a:t>
            </a:r>
          </a:p>
          <a:p>
            <a:r>
              <a:rPr lang="en-US" dirty="0" smtClean="0"/>
              <a:t>Proposed </a:t>
            </a:r>
            <a:r>
              <a:rPr lang="en-US" dirty="0"/>
              <a:t>a custom </a:t>
            </a:r>
            <a:r>
              <a:rPr lang="en-US" dirty="0" smtClean="0"/>
              <a:t>3D-DRAM providing </a:t>
            </a:r>
            <a:r>
              <a:rPr lang="en-US" dirty="0"/>
              <a:t>a </a:t>
            </a:r>
            <a:r>
              <a:rPr lang="en-US" dirty="0" smtClean="0"/>
              <a:t>~32X </a:t>
            </a:r>
            <a:r>
              <a:rPr lang="en-US" dirty="0"/>
              <a:t>bandwidth benefit compared to standard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wider bus and expose more of the page</a:t>
            </a:r>
            <a:endParaRPr lang="en-US" dirty="0"/>
          </a:p>
          <a:p>
            <a:r>
              <a:rPr lang="en-US" dirty="0" smtClean="0"/>
              <a:t>A DNN system solution </a:t>
            </a:r>
            <a:r>
              <a:rPr lang="en-US" dirty="0"/>
              <a:t>that employs pure </a:t>
            </a:r>
            <a:r>
              <a:rPr lang="en-US" dirty="0" smtClean="0"/>
              <a:t>3DIC technology</a:t>
            </a:r>
            <a:endParaRPr lang="en-US" dirty="0"/>
          </a:p>
          <a:p>
            <a:pPr lvl="1"/>
            <a:r>
              <a:rPr lang="en-US" dirty="0" smtClean="0"/>
              <a:t>providing </a:t>
            </a:r>
            <a:r>
              <a:rPr lang="en-US" dirty="0"/>
              <a:t>power and performance benefits of remaining within a </a:t>
            </a:r>
            <a:r>
              <a:rPr lang="en-US" dirty="0" smtClean="0"/>
              <a:t>3DIC stack</a:t>
            </a:r>
            <a:endParaRPr lang="en-US" dirty="0"/>
          </a:p>
          <a:p>
            <a:r>
              <a:rPr lang="en-US" dirty="0" smtClean="0"/>
              <a:t>Custom </a:t>
            </a:r>
            <a:r>
              <a:rPr lang="en-US" dirty="0"/>
              <a:t>instructions and data structures that facilitate operating directly out of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provide the required processing </a:t>
            </a:r>
            <a:r>
              <a:rPr lang="en-US" dirty="0"/>
              <a:t>bandwidth by ensuring effective use of the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instruction </a:t>
            </a:r>
            <a:r>
              <a:rPr lang="en-US" dirty="0"/>
              <a:t>format allow system functions to operate concurrently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 smtClean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/>
          </a:bodyPr>
          <a:lstStyle/>
          <a:p>
            <a:r>
              <a:rPr lang="en-US" dirty="0" smtClean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 smtClean="0"/>
              <a:t>easier to train and have shown </a:t>
            </a:r>
            <a:r>
              <a:rPr lang="en-US" dirty="0"/>
              <a:t>high levels of efficacy in many applications</a:t>
            </a:r>
          </a:p>
          <a:p>
            <a:pPr lvl="1"/>
            <a:r>
              <a:rPr lang="en-US" dirty="0" smtClean="0"/>
              <a:t>spiking neurons which more closely emulate actual brain behavior</a:t>
            </a:r>
          </a:p>
          <a:p>
            <a:pPr lvl="2"/>
            <a:r>
              <a:rPr lang="en-US" dirty="0" smtClean="0"/>
              <a:t>model neural activity in the form of differential equations</a:t>
            </a:r>
          </a:p>
          <a:p>
            <a:pPr lvl="2"/>
            <a:r>
              <a:rPr lang="en-US" dirty="0" smtClean="0"/>
              <a:t>require numerical methods to solve although there have been attempts to employ analog circuits</a:t>
            </a:r>
          </a:p>
          <a:p>
            <a:r>
              <a:rPr lang="en-US" dirty="0" smtClean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Rate-based</a:t>
            </a:r>
            <a:endParaRPr lang="en-US" dirty="0"/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Information stored in connection weights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 of network is class probability or a value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 of neuron is fixed value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</a:t>
            </a:r>
            <a:r>
              <a:rPr lang="en-US" sz="1200" dirty="0" smtClean="0">
                <a:solidFill>
                  <a:schemeClr val="tx1"/>
                </a:solidFill>
              </a:rPr>
              <a:t>ultiple layers of neurons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Outputs of each layer feeds next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3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fullDN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3151506"/>
            <a:ext cx="9603529" cy="27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7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888"/>
            <a:ext cx="9052560" cy="1210839"/>
          </a:xfrm>
        </p:spPr>
        <p:txBody>
          <a:bodyPr/>
          <a:lstStyle/>
          <a:p>
            <a:r>
              <a:rPr lang="en-US" dirty="0" smtClean="0"/>
              <a:t>Summary :</a:t>
            </a:r>
            <a:br>
              <a:rPr lang="en-US" dirty="0" smtClean="0"/>
            </a:br>
            <a:r>
              <a:rPr lang="en-US" dirty="0" smtClean="0"/>
              <a:t>Target application and ANN </a:t>
            </a:r>
            <a:r>
              <a:rPr lang="en-US" dirty="0"/>
              <a:t>t</a:t>
            </a:r>
            <a:r>
              <a:rPr lang="en-US" dirty="0" smtClean="0"/>
              <a:t>ype’s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021840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 smtClean="0"/>
              <a:t>Embedded systems</a:t>
            </a:r>
          </a:p>
          <a:p>
            <a:pPr lvl="1"/>
            <a:r>
              <a:rPr lang="en-US" dirty="0" smtClean="0"/>
              <a:t>not cloud based</a:t>
            </a:r>
          </a:p>
          <a:p>
            <a:pPr lvl="1"/>
            <a:r>
              <a:rPr lang="en-US" dirty="0" smtClean="0"/>
              <a:t>assumes multiple tasks are being performed</a:t>
            </a:r>
          </a:p>
          <a:p>
            <a:pPr lvl="1"/>
            <a:r>
              <a:rPr lang="en-US" dirty="0" smtClean="0"/>
              <a:t>requires multiple disparate ANNs</a:t>
            </a:r>
          </a:p>
          <a:p>
            <a:pPr lvl="1"/>
            <a:r>
              <a:rPr lang="en-US" dirty="0" smtClean="0"/>
              <a:t>inference only</a:t>
            </a:r>
            <a:endParaRPr lang="en-US" dirty="0"/>
          </a:p>
          <a:p>
            <a:r>
              <a:rPr lang="en-US" dirty="0" smtClean="0"/>
              <a:t>This work has focused on support for:</a:t>
            </a:r>
          </a:p>
          <a:p>
            <a:pPr lvl="1"/>
            <a:r>
              <a:rPr lang="en-US" dirty="0" smtClean="0"/>
              <a:t>Classifiers</a:t>
            </a:r>
          </a:p>
          <a:p>
            <a:pPr lvl="1"/>
            <a:r>
              <a:rPr lang="en-US" dirty="0" smtClean="0"/>
              <a:t>function approximators</a:t>
            </a:r>
          </a:p>
          <a:p>
            <a:pPr lvl="1"/>
            <a:r>
              <a:rPr lang="en-US" dirty="0" smtClean="0"/>
              <a:t>fully- and locally-connected DNNs</a:t>
            </a:r>
          </a:p>
          <a:p>
            <a:pPr lvl="1"/>
            <a:r>
              <a:rPr lang="en-US" dirty="0" smtClean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State-of-the-art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are typically </a:t>
            </a: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ASICs almost always provide performance improvements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</a:t>
            </a:r>
            <a:r>
              <a:rPr lang="en-US" dirty="0" smtClean="0"/>
              <a:t>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 smtClean="0"/>
              <a:t>ASIC’s</a:t>
            </a:r>
            <a:endParaRPr lang="en-US" dirty="0"/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Eyeriss</a:t>
            </a:r>
            <a:r>
              <a:rPr lang="en-US" baseline="30000" dirty="0" smtClean="0"/>
              <a:t>[Che16]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[Kim16]</a:t>
            </a:r>
            <a:endParaRPr lang="en-US" baseline="30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HMC 3D-DRAM </a:t>
            </a:r>
            <a:r>
              <a:rPr lang="en-US" dirty="0" smtClean="0"/>
              <a:t>but dependence on SRAM limits support to CNNs</a:t>
            </a:r>
          </a:p>
          <a:p>
            <a:r>
              <a:rPr lang="en-US" dirty="0" smtClean="0"/>
              <a:t>Eyeriss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discusses </a:t>
            </a:r>
            <a:r>
              <a:rPr lang="en-US" dirty="0"/>
              <a:t>DRAM accesses but their focus is on the convolution </a:t>
            </a:r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supports CNN convolution operation only</a:t>
            </a:r>
            <a:endParaRPr lang="en-US" dirty="0"/>
          </a:p>
          <a:p>
            <a:r>
              <a:rPr lang="en-US" dirty="0" smtClean="0"/>
              <a:t>NnSP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cache between DRAM and 8</a:t>
            </a:r>
            <a:r>
              <a:rPr lang="en-US" dirty="0" smtClean="0"/>
              <a:t>Mb SRAM </a:t>
            </a:r>
            <a:r>
              <a:rPr lang="en-US" dirty="0"/>
              <a:t>and </a:t>
            </a:r>
            <a:r>
              <a:rPr lang="en-US" dirty="0" smtClean="0"/>
              <a:t>will be limited </a:t>
            </a:r>
            <a:r>
              <a:rPr lang="en-US" dirty="0"/>
              <a:t>by DRAM </a:t>
            </a:r>
            <a:r>
              <a:rPr lang="en-US" dirty="0" smtClean="0"/>
              <a:t>bandwidth</a:t>
            </a:r>
          </a:p>
          <a:p>
            <a:pPr lvl="1"/>
            <a:r>
              <a:rPr lang="en-US" dirty="0" smtClean="0"/>
              <a:t>does not discuss multi-devices</a:t>
            </a:r>
          </a:p>
          <a:p>
            <a:r>
              <a:rPr lang="en-US" dirty="0" smtClean="0"/>
              <a:t>Neuflow</a:t>
            </a:r>
            <a:r>
              <a:rPr lang="en-US" baseline="30000" dirty="0" smtClean="0"/>
              <a:t>4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limits their support to CNNs and in the case of Eyeriss only supports the convolution</a:t>
            </a:r>
          </a:p>
          <a:p>
            <a:pPr lvl="1"/>
            <a:r>
              <a:rPr lang="en-US" dirty="0" smtClean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23516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</a:t>
            </a:r>
            <a:r>
              <a:rPr lang="en-US" dirty="0" smtClean="0"/>
              <a:t>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details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Bus</a:t>
            </a:r>
          </a:p>
          <a:p>
            <a:pPr marL="960086" lvl="1" indent="-514350"/>
            <a:r>
              <a:rPr lang="en-US" dirty="0" smtClean="0"/>
              <a:t>Manager</a:t>
            </a:r>
          </a:p>
          <a:p>
            <a:pPr marL="960086" lvl="1" indent="-514350"/>
            <a:r>
              <a:rPr lang="en-US" dirty="0" smtClean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6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More recent </a:t>
            </a:r>
            <a:br>
              <a:rPr lang="en-US" dirty="0" smtClean="0"/>
            </a:br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NeuroStream</a:t>
            </a:r>
            <a:endParaRPr lang="en-US" dirty="0"/>
          </a:p>
          <a:p>
            <a:pPr lvl="1"/>
            <a:r>
              <a:rPr lang="en-US" dirty="0" smtClean="0"/>
              <a:t>acknowledges DRAM is required for useful DNNs</a:t>
            </a:r>
          </a:p>
          <a:p>
            <a:pPr lvl="1"/>
            <a:r>
              <a:rPr lang="en-US" dirty="0" smtClean="0"/>
              <a:t>uses HBM 3D-DRAM along with local SRAM</a:t>
            </a:r>
          </a:p>
          <a:p>
            <a:pPr lvl="1"/>
            <a:r>
              <a:rPr lang="en-US" dirty="0" smtClean="0"/>
              <a:t>depends on SRAM for performance</a:t>
            </a:r>
          </a:p>
          <a:p>
            <a:r>
              <a:rPr lang="en-US" dirty="0" smtClean="0"/>
              <a:t>Google TPU </a:t>
            </a:r>
          </a:p>
          <a:p>
            <a:pPr marL="852312" lvl="1" indent="-342900"/>
            <a:r>
              <a:rPr lang="en-US" dirty="0" smtClean="0"/>
              <a:t>assumes large levels of batch processing</a:t>
            </a:r>
            <a:endParaRPr lang="en-US" dirty="0"/>
          </a:p>
          <a:p>
            <a:pPr marL="852312" lvl="1" indent="-342900"/>
            <a:r>
              <a:rPr lang="en-US" dirty="0" smtClean="0"/>
              <a:t>8-bit processing</a:t>
            </a:r>
          </a:p>
          <a:p>
            <a:pPr marL="852312" lvl="1" indent="-342900"/>
            <a:r>
              <a:rPr lang="en-US" dirty="0" smtClean="0"/>
              <a:t>fully-connected NNs represent very high percentage</a:t>
            </a:r>
          </a:p>
          <a:p>
            <a:pPr marL="852312" lvl="1" indent="-342900"/>
            <a:r>
              <a:rPr lang="en-US" dirty="0" smtClean="0"/>
              <a:t>acknowledges performance degradation using fully-connected</a:t>
            </a:r>
          </a:p>
          <a:p>
            <a:r>
              <a:rPr lang="en-US" dirty="0" err="1" smtClean="0"/>
              <a:t>DaDiannao</a:t>
            </a:r>
            <a:endParaRPr lang="en-US" dirty="0"/>
          </a:p>
          <a:p>
            <a:pPr marL="852312" lvl="1" indent="-342900"/>
            <a:r>
              <a:rPr lang="en-US" dirty="0" smtClean="0"/>
              <a:t>uses embedded DRAM but still requires up to 64 for useful DNNs</a:t>
            </a:r>
          </a:p>
          <a:p>
            <a:pPr marL="852312" lvl="1" indent="-342900"/>
            <a:r>
              <a:rPr lang="en-US" dirty="0" smtClean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GPU’s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 target the general market and employ infrastructures not necessary for NN implementation</a:t>
            </a:r>
          </a:p>
          <a:p>
            <a:pPr lvl="1"/>
            <a:r>
              <a:rPr lang="en-US" dirty="0" smtClean="0"/>
              <a:t>we associate power of GPU solution ~100</a:t>
            </a:r>
            <a:r>
              <a:rPr lang="en-US" dirty="0"/>
              <a:t>-</a:t>
            </a:r>
            <a:r>
              <a:rPr lang="en-US" dirty="0" smtClean="0"/>
              <a:t>200W</a:t>
            </a:r>
          </a:p>
          <a:p>
            <a:pPr lvl="1"/>
            <a:r>
              <a:rPr lang="en-US" dirty="0"/>
              <a:t>Will still be limited by memory bandwidth although they are starting to utilize 3D-</a:t>
            </a:r>
            <a:r>
              <a:rPr lang="en-US" dirty="0" smtClean="0"/>
              <a:t>DRAM</a:t>
            </a:r>
          </a:p>
          <a:p>
            <a:pPr lvl="1"/>
            <a:r>
              <a:rPr lang="en-US" dirty="0" smtClean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80" y="5018995"/>
            <a:ext cx="3514540" cy="1984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[Far11]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674" y="534411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4756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22009"/>
            <a:ext cx="9052560" cy="4820608"/>
          </a:xfrm>
        </p:spPr>
        <p:txBody>
          <a:bodyPr/>
          <a:lstStyle/>
          <a:p>
            <a:r>
              <a:rPr lang="en-US" dirty="0" smtClean="0"/>
              <a:t>Current state-of-the art ASIC’s and GPU’s do not provide the capacity and efficiency to provide a solution requiring multiple useful disparate ANN’s to be computed in real-time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/>
              <a:t>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Goldilocks principle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balance of bandwidth and storage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to read all parameters in </a:t>
            </a:r>
            <a:r>
              <a:rPr lang="en-US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sample time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for real-time processing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currently bandwidth </a:t>
            </a:r>
            <a:r>
              <a:rPr lang="en-US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too low or too high for SOA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System Requirements</a:t>
            </a: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~8GB of memory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for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baseline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ANN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~16mS (60 frames/sec)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~26Tbps memory bandwidth for baseline ANN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 </a:t>
            </a:r>
            <a:r>
              <a:rPr lang="mr-IN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 </a:t>
            </a:r>
            <a:r>
              <a:rPr lang="mr-IN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 </a:t>
            </a:r>
            <a:r>
              <a:rPr lang="mr-IN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Propose Customized DiRAM4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expose more of the page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take advantage of high density TSVs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701115"/>
            <a:ext cx="9052560" cy="559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Proposed Customizations to standard DiRAM4 3D-DRAM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Data Structures and Instructions to support efficient use of 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DRAM controller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Instruction decoder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Processing layer targeted toward DNNs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streaming functions operate directly on data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multiply/accumulates </a:t>
            </a:r>
            <a:r>
              <a:rPr lang="en-US" dirty="0" err="1"/>
              <a:t>ANe</a:t>
            </a:r>
            <a:r>
              <a:rPr lang="en-US" dirty="0"/>
              <a:t> </a:t>
            </a:r>
            <a:r>
              <a:rPr lang="en-US" dirty="0" smtClean="0"/>
              <a:t>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multiply for softmax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/>
              <a:t>additional special functions in SIMD 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ReLu for </a:t>
            </a:r>
            <a:r>
              <a:rPr lang="en-US" dirty="0" err="1" smtClean="0"/>
              <a:t>ANe</a:t>
            </a:r>
            <a:r>
              <a:rPr lang="en-US" dirty="0" smtClean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compare for pooling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 smtClean="0"/>
              <a:t>Architecture Blocks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 smtClean="0"/>
              <a:t>System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The 3D-DRAM is the Tezzaron DiRAM4</a:t>
            </a:r>
          </a:p>
          <a:p>
            <a:pPr lvl="1"/>
            <a:r>
              <a:rPr lang="en-US" dirty="0" smtClean="0"/>
              <a:t>64 disjoint 1Gb memory ports</a:t>
            </a:r>
          </a:p>
          <a:p>
            <a:pPr lvl="1"/>
            <a:r>
              <a:rPr lang="en-US" dirty="0" smtClean="0"/>
              <a:t>System has 64 sub-systems each operating on one memory port</a:t>
            </a:r>
          </a:p>
          <a:p>
            <a:r>
              <a:rPr lang="en-US" dirty="0" smtClean="0"/>
              <a:t>Suggested Customizations for a 3D-DRAM</a:t>
            </a:r>
          </a:p>
          <a:p>
            <a:pPr lvl="1"/>
            <a:r>
              <a:rPr lang="en-US" dirty="0" smtClean="0"/>
              <a:t>Standard DiRAM4 port is 32bits @ 1GHz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suggest widen to 2048 bits and use high-density TSVs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ntire page in one access using burst-of-2</a:t>
            </a:r>
          </a:p>
          <a:p>
            <a:pPr lvl="1"/>
            <a:r>
              <a:rPr lang="en-US" dirty="0" smtClean="0"/>
              <a:t>Raw bandwidth ~2Tbps per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System has 64 sub-systems (SSC) each operating on one memory port</a:t>
            </a:r>
          </a:p>
          <a:p>
            <a:pPr lvl="1"/>
            <a:r>
              <a:rPr lang="en-US" dirty="0" smtClean="0"/>
              <a:t>ANNs split over sub-systems</a:t>
            </a:r>
          </a:p>
          <a:p>
            <a:pPr lvl="1"/>
            <a:r>
              <a:rPr lang="en-US" dirty="0" smtClean="0"/>
              <a:t>SSCs communicate over local NoC</a:t>
            </a:r>
          </a:p>
          <a:p>
            <a:r>
              <a:rPr lang="en-US" dirty="0" smtClean="0"/>
              <a:t>Sub-system (SSC) has a Manager and PE </a:t>
            </a:r>
          </a:p>
          <a:p>
            <a:pPr lvl="1"/>
            <a:r>
              <a:rPr lang="en-US" dirty="0" smtClean="0"/>
              <a:t>Wide Data-path between DRAM, Manager and PE</a:t>
            </a:r>
          </a:p>
          <a:p>
            <a:pPr lvl="2"/>
            <a:r>
              <a:rPr lang="en-US" dirty="0" smtClean="0"/>
              <a:t>data for 32 execution lanes with two arguments per lane</a:t>
            </a:r>
          </a:p>
          <a:p>
            <a:pPr lvl="2"/>
            <a:r>
              <a:rPr lang="en-US" dirty="0" smtClean="0"/>
              <a:t>able to perform a MAC operation between a weight and </a:t>
            </a:r>
            <a:r>
              <a:rPr lang="en-US" dirty="0" err="1" smtClean="0"/>
              <a:t>ANe</a:t>
            </a:r>
            <a:r>
              <a:rPr lang="en-US" dirty="0" smtClean="0"/>
              <a:t> state every cycle</a:t>
            </a:r>
          </a:p>
          <a:p>
            <a:pPr lvl="2"/>
            <a:r>
              <a:rPr lang="en-US" dirty="0" smtClean="0"/>
              <a:t>able to process a group of 32 </a:t>
            </a:r>
            <a:r>
              <a:rPr lang="en-US" dirty="0" err="1" smtClean="0"/>
              <a:t>ANes</a:t>
            </a:r>
            <a:r>
              <a:rPr lang="en-US" dirty="0" smtClean="0"/>
              <a:t> each instruction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esult path from PE to Manager </a:t>
            </a:r>
          </a:p>
          <a:p>
            <a:pPr lvl="2"/>
            <a:r>
              <a:rPr lang="en-US" dirty="0" smtClean="0"/>
              <a:t>carries result(s) of processed </a:t>
            </a:r>
            <a:r>
              <a:rPr lang="en-US" dirty="0" err="1" smtClean="0"/>
              <a:t>ANes</a:t>
            </a:r>
            <a:endParaRPr lang="en-US" dirty="0" smtClean="0"/>
          </a:p>
          <a:p>
            <a:pPr lvl="2"/>
            <a:r>
              <a:rPr lang="en-US" dirty="0" smtClean="0"/>
              <a:t>return data contains up to 32 words</a:t>
            </a:r>
          </a:p>
          <a:p>
            <a:pPr lvl="1"/>
            <a:r>
              <a:rPr lang="en-US" dirty="0" smtClean="0"/>
              <a:t>Instruction Decode in Manager</a:t>
            </a:r>
          </a:p>
          <a:p>
            <a:pPr lvl="2"/>
            <a:r>
              <a:rPr lang="en-US" dirty="0" smtClean="0"/>
              <a:t>contains information on how to process a group of </a:t>
            </a:r>
            <a:r>
              <a:rPr lang="en-US" dirty="0" err="1" smtClean="0"/>
              <a:t>Anes</a:t>
            </a:r>
            <a:endParaRPr lang="en-US" dirty="0" smtClean="0"/>
          </a:p>
          <a:p>
            <a:pPr lvl="2"/>
            <a:r>
              <a:rPr lang="en-US" dirty="0" smtClean="0"/>
              <a:t>where are weights, </a:t>
            </a:r>
            <a:r>
              <a:rPr lang="en-US" dirty="0" err="1" smtClean="0"/>
              <a:t>ANe</a:t>
            </a:r>
            <a:r>
              <a:rPr lang="en-US" dirty="0" smtClean="0"/>
              <a:t> states and result stored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 smtClean="0"/>
              <a:t>3D Physical Configuration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415349"/>
          </a:xfrm>
          <a:prstGeom prst="wedgeRoundRectCallout">
            <a:avLst>
              <a:gd name="adj1" fmla="val 65913"/>
              <a:gd name="adj2" fmla="val -196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rocessing engine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(PE) layer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26318"/>
              <a:gd name="adj2" fmla="val 16027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3D-DRAM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93251"/>
              <a:gd name="adj2" fmla="val 1916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</a:t>
            </a:r>
            <a:r>
              <a:rPr lang="en-US" sz="1200" dirty="0" smtClean="0">
                <a:solidFill>
                  <a:schemeClr val="tx1"/>
                </a:solidFill>
              </a:rPr>
              <a:t>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 smtClean="0"/>
              <a:t>Sub-System Column (SSC)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 smtClean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</a:t>
            </a:r>
            <a:r>
              <a:rPr lang="en-US" sz="2000" dirty="0" smtClean="0"/>
              <a:t>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 smtClean="0"/>
              <a:t>Solution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64Tbps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Customized 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Artificial Neural </a:t>
            </a:r>
            <a:r>
              <a:rPr lang="en-US" dirty="0">
                <a:solidFill>
                  <a:srgbClr val="000000"/>
                </a:solidFill>
                <a:cs typeface="Monaco"/>
              </a:rPr>
              <a:t>networks (NN) have demonstrated superior performance in classification and function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approximation</a:t>
            </a: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93741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 smtClean="0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</a:t>
            </a:r>
            <a:r>
              <a:rPr lang="en-US" sz="600" dirty="0" smtClean="0"/>
              <a:t>/</a:t>
            </a:r>
            <a:r>
              <a:rPr lang="en-US" sz="600" dirty="0" err="1" smtClean="0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tailedFlow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76" y="1919159"/>
            <a:ext cx="4990950" cy="4589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75686"/>
            <a:ext cx="9052560" cy="879113"/>
          </a:xfrm>
        </p:spPr>
        <p:txBody>
          <a:bodyPr/>
          <a:lstStyle/>
          <a:p>
            <a:r>
              <a:rPr lang="en-US" dirty="0" smtClean="0"/>
              <a:t>System Connectivity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433844" y="5246041"/>
            <a:ext cx="1478280" cy="504891"/>
          </a:xfrm>
          <a:prstGeom prst="wedgeRoundRectCallout">
            <a:avLst>
              <a:gd name="adj1" fmla="val -157067"/>
              <a:gd name="adj2" fmla="val 71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520226" y="1807262"/>
            <a:ext cx="1307026" cy="409980"/>
          </a:xfrm>
          <a:prstGeom prst="wedgeRoundRectCallout">
            <a:avLst>
              <a:gd name="adj1" fmla="val -102491"/>
              <a:gd name="adj2" fmla="val 485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1131053" y="3227668"/>
            <a:ext cx="1194610" cy="391282"/>
          </a:xfrm>
          <a:prstGeom prst="wedgeRoundRectCallout">
            <a:avLst>
              <a:gd name="adj1" fmla="val 117884"/>
              <a:gd name="adj2" fmla="val -7136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4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 smtClean="0"/>
              <a:t>DRAM and Stack Buses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 smtClean="0"/>
              <a:t>Need to absorb DRAM latency</a:t>
            </a:r>
          </a:p>
          <a:p>
            <a:pPr lvl="1"/>
            <a:r>
              <a:rPr lang="en-US" dirty="0" smtClean="0"/>
              <a:t>separate memory requests from read/write data</a:t>
            </a:r>
          </a:p>
          <a:p>
            <a:r>
              <a:rPr lang="en-US" dirty="0"/>
              <a:t>I</a:t>
            </a:r>
            <a:r>
              <a:rPr lang="en-US" dirty="0" smtClean="0"/>
              <a:t>nstruction spawns multiple commands to dependent tasks</a:t>
            </a:r>
          </a:p>
          <a:p>
            <a:pPr lvl="1"/>
            <a:r>
              <a:rPr lang="en-US" dirty="0" smtClean="0"/>
              <a:t>concurrently pre-fetch data, prepare PE, prepare Return </a:t>
            </a:r>
            <a:r>
              <a:rPr lang="en-US" dirty="0"/>
              <a:t>D</a:t>
            </a:r>
            <a:r>
              <a:rPr lang="en-US" dirty="0" smtClean="0"/>
              <a:t>ata Processor</a:t>
            </a:r>
          </a:p>
          <a:p>
            <a:pPr lvl="1"/>
            <a:r>
              <a:rPr lang="en-US" dirty="0" smtClean="0"/>
              <a:t>all operations have an associated tag</a:t>
            </a:r>
          </a:p>
          <a:p>
            <a:r>
              <a:rPr lang="en-US" dirty="0" smtClean="0"/>
              <a:t>Need to describe parameter and state storage</a:t>
            </a:r>
          </a:p>
          <a:p>
            <a:pPr lvl="1"/>
            <a:r>
              <a:rPr lang="en-US" dirty="0" smtClean="0"/>
              <a:t>assume input stored in row-major fashion</a:t>
            </a:r>
          </a:p>
          <a:p>
            <a:r>
              <a:rPr lang="en-US" dirty="0" smtClean="0"/>
              <a:t>Network-on-Chip</a:t>
            </a:r>
          </a:p>
          <a:p>
            <a:pPr lvl="1"/>
            <a:r>
              <a:rPr lang="en-US" dirty="0" smtClean="0"/>
              <a:t>needed for </a:t>
            </a:r>
            <a:r>
              <a:rPr lang="en-US" dirty="0" err="1" smtClean="0"/>
              <a:t>ANe</a:t>
            </a:r>
            <a:r>
              <a:rPr lang="en-US" dirty="0" smtClean="0"/>
              <a:t> state replication to all dependent SSCs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Instructions consist of descriptors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Descriptors used to control modules which take part in the instruction</a:t>
            </a:r>
          </a:p>
          <a:p>
            <a:r>
              <a:rPr lang="en-US" dirty="0" smtClean="0"/>
              <a:t>Descriptors contain tuples which contain the details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221"/>
            <a:ext cx="9052560" cy="907606"/>
          </a:xfrm>
        </p:spPr>
        <p:txBody>
          <a:bodyPr/>
          <a:lstStyle/>
          <a:p>
            <a:r>
              <a:rPr lang="en-US" dirty="0" smtClean="0"/>
              <a:t>Instruction Decode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05220"/>
            <a:ext cx="9052560" cy="54531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Two types of instruction</a:t>
            </a:r>
          </a:p>
          <a:p>
            <a:pPr lvl="1"/>
            <a:r>
              <a:rPr lang="en-US" dirty="0" smtClean="0"/>
              <a:t>Configuration </a:t>
            </a:r>
          </a:p>
          <a:p>
            <a:pPr lvl="1"/>
            <a:r>
              <a:rPr lang="en-US" dirty="0" smtClean="0"/>
              <a:t>Compute</a:t>
            </a:r>
          </a:p>
          <a:p>
            <a:r>
              <a:rPr lang="en-US" dirty="0" smtClean="0"/>
              <a:t>Manager sends descriptors to dependent block(s)</a:t>
            </a:r>
          </a:p>
          <a:p>
            <a:pPr lvl="1"/>
            <a:r>
              <a:rPr lang="en-US" dirty="0" smtClean="0"/>
              <a:t>may not parse descriptor if not relevant to manager</a:t>
            </a:r>
          </a:p>
          <a:p>
            <a:pPr lvl="1"/>
            <a:r>
              <a:rPr lang="en-US" dirty="0" smtClean="0"/>
              <a:t>manager knows descriptor dependencies and sends to modules participating in instruction</a:t>
            </a:r>
          </a:p>
          <a:p>
            <a:r>
              <a:rPr lang="en-US" dirty="0" smtClean="0"/>
              <a:t>Configuration Instruction</a:t>
            </a:r>
          </a:p>
          <a:p>
            <a:pPr lvl="1"/>
            <a:r>
              <a:rPr lang="en-US" dirty="0" smtClean="0"/>
              <a:t>send descriptor to manager control block</a:t>
            </a:r>
          </a:p>
          <a:p>
            <a:pPr lvl="1"/>
            <a:r>
              <a:rPr lang="en-US" dirty="0" smtClean="0"/>
              <a:t>used for synchronization and data transfers</a:t>
            </a:r>
          </a:p>
          <a:p>
            <a:r>
              <a:rPr lang="en-US" dirty="0" smtClean="0"/>
              <a:t>Compute Operation</a:t>
            </a:r>
          </a:p>
          <a:p>
            <a:pPr lvl="1"/>
            <a:r>
              <a:rPr lang="en-US" dirty="0" smtClean="0"/>
              <a:t>send descriptor(s) to blocks participating in </a:t>
            </a:r>
            <a:r>
              <a:rPr lang="en-US" dirty="0" err="1" smtClean="0"/>
              <a:t>ANe</a:t>
            </a:r>
            <a:r>
              <a:rPr lang="en-US" dirty="0" smtClean="0"/>
              <a:t> state computation</a:t>
            </a:r>
          </a:p>
          <a:p>
            <a:pPr lvl="1"/>
            <a:r>
              <a:rPr lang="en-US" dirty="0" smtClean="0"/>
              <a:t>OP</a:t>
            </a:r>
          </a:p>
          <a:p>
            <a:pPr lvl="2"/>
            <a:r>
              <a:rPr lang="en-US" dirty="0" smtClean="0"/>
              <a:t>send descriptor to PE</a:t>
            </a:r>
          </a:p>
          <a:p>
            <a:pPr lvl="1"/>
            <a:r>
              <a:rPr lang="en-US" dirty="0" smtClean="0"/>
              <a:t>Memory Read</a:t>
            </a:r>
          </a:p>
          <a:p>
            <a:pPr lvl="2"/>
            <a:r>
              <a:rPr lang="en-US" dirty="0" smtClean="0"/>
              <a:t>identify target execution lane and send </a:t>
            </a:r>
            <a:r>
              <a:rPr lang="en-US" dirty="0"/>
              <a:t>descriptor </a:t>
            </a:r>
            <a:r>
              <a:rPr lang="en-US" dirty="0" smtClean="0"/>
              <a:t>to one of two memory read controller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emory Write</a:t>
            </a:r>
          </a:p>
          <a:p>
            <a:pPr lvl="2"/>
            <a:r>
              <a:rPr lang="en-US" dirty="0" smtClean="0"/>
              <a:t>send </a:t>
            </a:r>
            <a:r>
              <a:rPr lang="en-US" dirty="0"/>
              <a:t>descriptor </a:t>
            </a:r>
            <a:r>
              <a:rPr lang="en-US" dirty="0" smtClean="0"/>
              <a:t>to return data 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57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6839"/>
            <a:ext cx="9052560" cy="1210839"/>
          </a:xfrm>
        </p:spPr>
        <p:txBody>
          <a:bodyPr/>
          <a:lstStyle/>
          <a:p>
            <a:r>
              <a:rPr lang="en-US" dirty="0" smtClean="0"/>
              <a:t>Compute Instruction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 descr="instructionAndDescript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1" y="2286114"/>
            <a:ext cx="8673523" cy="35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1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2"/>
            <a:ext cx="9052560" cy="1210839"/>
          </a:xfrm>
        </p:spPr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 descr="dataTransferInstr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3" y="2285290"/>
            <a:ext cx="6554750" cy="411120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Supports both synchronization and data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36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Inputs and </a:t>
            </a:r>
            <a:r>
              <a:rPr lang="en-US" dirty="0" err="1" smtClean="0"/>
              <a:t>ANe</a:t>
            </a:r>
            <a:r>
              <a:rPr lang="en-US" dirty="0" smtClean="0"/>
              <a:t> states stored in row-major</a:t>
            </a:r>
          </a:p>
          <a:p>
            <a:pPr lvl="1"/>
            <a:r>
              <a:rPr lang="en-US" dirty="0" smtClean="0"/>
              <a:t>two address increment mechanisms</a:t>
            </a:r>
          </a:p>
          <a:p>
            <a:r>
              <a:rPr lang="en-US" dirty="0" smtClean="0"/>
              <a:t>Weights for a group of </a:t>
            </a:r>
            <a:r>
              <a:rPr lang="en-US" dirty="0" err="1" smtClean="0"/>
              <a:t>ANes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re interleaved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 smtClean="0"/>
              <a:t>Data Storage and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281680"/>
            <a:ext cx="2692400" cy="2810144"/>
          </a:xfrm>
          <a:prstGeom prst="rect">
            <a:avLst/>
          </a:prstGeom>
        </p:spPr>
      </p:pic>
      <p:pic>
        <p:nvPicPr>
          <p:cNvPr id="3" name="Picture 2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0" y="3281680"/>
            <a:ext cx="4754880" cy="35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2129"/>
            <a:ext cx="9052560" cy="942670"/>
          </a:xfrm>
        </p:spPr>
        <p:txBody>
          <a:bodyPr/>
          <a:lstStyle/>
          <a:p>
            <a:r>
              <a:rPr lang="en-US" dirty="0" smtClean="0"/>
              <a:t>Storage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54799"/>
            <a:ext cx="9052560" cy="177207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Used to describe how data is read/written</a:t>
            </a:r>
          </a:p>
          <a:p>
            <a:r>
              <a:rPr lang="en-US" dirty="0" smtClean="0"/>
              <a:t>Used for both parameter and </a:t>
            </a:r>
            <a:r>
              <a:rPr lang="en-US" dirty="0" err="1" smtClean="0"/>
              <a:t>ANe</a:t>
            </a:r>
            <a:r>
              <a:rPr lang="en-US" dirty="0" smtClean="0"/>
              <a:t> state storage</a:t>
            </a:r>
          </a:p>
          <a:p>
            <a:pPr lvl="1"/>
            <a:r>
              <a:rPr lang="en-US" dirty="0" smtClean="0"/>
              <a:t>instruction contains pointer to storage descriptor</a:t>
            </a:r>
          </a:p>
          <a:p>
            <a:pPr lvl="1"/>
            <a:r>
              <a:rPr lang="en-US" dirty="0" smtClean="0"/>
              <a:t>each SSC has a set of storage descriptors </a:t>
            </a:r>
          </a:p>
          <a:p>
            <a:pPr lvl="1"/>
            <a:r>
              <a:rPr lang="en-US" dirty="0" smtClean="0"/>
              <a:t>instruction/NoC carry pointer, not address, length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 descr="storageDe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4" y="3226872"/>
            <a:ext cx="4931156" cy="35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6309"/>
            <a:ext cx="9052560" cy="953886"/>
          </a:xfrm>
        </p:spPr>
        <p:txBody>
          <a:bodyPr/>
          <a:lstStyle/>
          <a:p>
            <a:r>
              <a:rPr lang="en-US" dirty="0" smtClean="0"/>
              <a:t>NoC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365510"/>
            <a:ext cx="6104723" cy="3517371"/>
          </a:xfrm>
        </p:spPr>
        <p:txBody>
          <a:bodyPr/>
          <a:lstStyle/>
          <a:p>
            <a:r>
              <a:rPr lang="en-US" dirty="0" smtClean="0"/>
              <a:t>Four ports</a:t>
            </a:r>
          </a:p>
          <a:p>
            <a:pPr lvl="1"/>
            <a:r>
              <a:rPr lang="en-US" dirty="0" smtClean="0"/>
              <a:t>connections to adjacent SSC</a:t>
            </a:r>
          </a:p>
          <a:p>
            <a:pPr lvl="1"/>
            <a:r>
              <a:rPr lang="en-US" dirty="0" smtClean="0"/>
              <a:t>fixed routing table</a:t>
            </a:r>
          </a:p>
          <a:p>
            <a:pPr lvl="1"/>
            <a:r>
              <a:rPr lang="en-US" dirty="0" smtClean="0"/>
              <a:t>can be reconfigured based on performance</a:t>
            </a:r>
          </a:p>
          <a:p>
            <a:pPr lvl="1"/>
            <a:r>
              <a:rPr lang="en-US" dirty="0" smtClean="0"/>
              <a:t>good area for additional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 descr="Screen Shot 2018-02-21 at 11.1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5" y="4303607"/>
            <a:ext cx="7894320" cy="2540960"/>
          </a:xfrm>
          <a:prstGeom prst="rect">
            <a:avLst/>
          </a:prstGeom>
        </p:spPr>
      </p:pic>
      <p:pic>
        <p:nvPicPr>
          <p:cNvPr id="6" name="Picture 5" descr="Me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19" y="1547167"/>
            <a:ext cx="2432336" cy="24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What about applications that will and do require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multiple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NN processors running at or near real-time?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drone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scanning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in many directions </a:t>
            </a:r>
            <a:r>
              <a:rPr lang="en-US" dirty="0">
                <a:solidFill>
                  <a:srgbClr val="000000"/>
                </a:solidFill>
                <a:cs typeface="Monaco"/>
              </a:rPr>
              <a:t>during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looking down different than looking forward??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 smtClean="0"/>
              <a:t>Manager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Decodes instructions</a:t>
            </a:r>
          </a:p>
          <a:p>
            <a:pPr lvl="1"/>
            <a:r>
              <a:rPr lang="en-US" dirty="0" smtClean="0"/>
              <a:t>sub-descriptors are sent to dependent blocks</a:t>
            </a:r>
          </a:p>
          <a:p>
            <a:r>
              <a:rPr lang="en-US" dirty="0" smtClean="0"/>
              <a:t>Reads and writes to main memory</a:t>
            </a:r>
          </a:p>
          <a:p>
            <a:r>
              <a:rPr lang="en-US" dirty="0" smtClean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rocessing (PE)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Streaming operations operate </a:t>
            </a:r>
            <a:r>
              <a:rPr lang="en-US" dirty="0"/>
              <a:t>on data </a:t>
            </a:r>
            <a:r>
              <a:rPr lang="en-US" dirty="0" smtClean="0"/>
              <a:t>directly from the Stack bus</a:t>
            </a:r>
          </a:p>
          <a:p>
            <a:pPr lvl="1"/>
            <a:r>
              <a:rPr lang="en-US" dirty="0" smtClean="0"/>
              <a:t>MAC, Multiply</a:t>
            </a:r>
          </a:p>
          <a:p>
            <a:r>
              <a:rPr lang="en-US" dirty="0" smtClean="0"/>
              <a:t>SIMD Wrapper performs post </a:t>
            </a:r>
            <a:r>
              <a:rPr lang="en-US" dirty="0" err="1" smtClean="0"/>
              <a:t>stOp</a:t>
            </a:r>
            <a:r>
              <a:rPr lang="en-US" dirty="0" smtClean="0"/>
              <a:t> tasks</a:t>
            </a:r>
          </a:p>
          <a:p>
            <a:pPr lvl="1"/>
            <a:r>
              <a:rPr lang="en-US" dirty="0" smtClean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 smtClean="0"/>
              <a:t>Detailed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pic>
        <p:nvPicPr>
          <p:cNvPr id="13" name="Picture 12" descr="Screen Shot 2018-02-21 at 1.55.18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86" y="5270968"/>
            <a:ext cx="1572929" cy="1862870"/>
          </a:xfrm>
          <a:prstGeom prst="rect">
            <a:avLst/>
          </a:prstGeom>
        </p:spPr>
      </p:pic>
      <p:pic>
        <p:nvPicPr>
          <p:cNvPr id="14" name="Picture 13" descr="Screen Shot 2018-02-21 at 1.52.30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20" y="5499782"/>
            <a:ext cx="1528795" cy="1634056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6836766" y="5270968"/>
            <a:ext cx="2283945" cy="1959385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06998" flipH="1">
            <a:off x="7641775" y="5533574"/>
            <a:ext cx="704051" cy="1292300"/>
          </a:xfrm>
          <a:prstGeom prst="corner">
            <a:avLst>
              <a:gd name="adj1" fmla="val 50000"/>
              <a:gd name="adj2" fmla="val 47732"/>
            </a:avLst>
          </a:prstGeom>
          <a:solidFill>
            <a:srgbClr val="21FF0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 smtClean="0"/>
              <a:t>Detailed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5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 smtClean="0"/>
              <a:t>Area based on DiRAM4</a:t>
            </a:r>
          </a:p>
          <a:p>
            <a:pPr lvl="1"/>
            <a:r>
              <a:rPr lang="en-US" dirty="0" smtClean="0"/>
              <a:t>SSC needs to fit into footprint of DiRAM4 sub-memory</a:t>
            </a:r>
          </a:p>
          <a:p>
            <a:pPr lvl="1"/>
            <a:r>
              <a:rPr lang="en-US" dirty="0" smtClean="0"/>
              <a:t>available area is 2.43 </a:t>
            </a:r>
            <a:r>
              <a:rPr lang="en-US" dirty="0" err="1" smtClean="0"/>
              <a:t>sq</a:t>
            </a:r>
            <a:r>
              <a:rPr lang="en-US" dirty="0" smtClean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4208"/>
            <a:ext cx="9052560" cy="1210839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77062"/>
            <a:ext cx="9052560" cy="4387425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ested against multiple </a:t>
            </a:r>
            <a:r>
              <a:rPr lang="en-US" dirty="0" err="1" smtClean="0"/>
              <a:t>fanins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Expected baseline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952427"/>
              </p:ext>
            </p:extLst>
          </p:nvPr>
        </p:nvGraphicFramePr>
        <p:xfrm>
          <a:off x="1775460" y="2665730"/>
          <a:ext cx="204470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Worksheet" r:id="rId4" imgW="2044700" imgH="2298700" progId="Excel.Sheet.12">
                  <p:embed/>
                </p:oleObj>
              </mc:Choice>
              <mc:Fallback>
                <p:oleObj name="Worksheet" r:id="rId4" imgW="20447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5460" y="2665730"/>
                        <a:ext cx="2044700" cy="229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034378"/>
              </p:ext>
            </p:extLst>
          </p:nvPr>
        </p:nvGraphicFramePr>
        <p:xfrm>
          <a:off x="4216400" y="4333665"/>
          <a:ext cx="51816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Worksheet" r:id="rId7" imgW="5181600" imgH="2870200" progId="Excel.Sheet.12">
                  <p:embed/>
                </p:oleObj>
              </mc:Choice>
              <mc:Fallback>
                <p:oleObj name="Worksheet" r:id="rId7" imgW="5181600" imgH="287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6400" y="4333665"/>
                        <a:ext cx="5181600" cy="287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8542834" y="688843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7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3670419"/>
          </a:xfrm>
        </p:spPr>
        <p:txBody>
          <a:bodyPr>
            <a:normAutofit/>
          </a:bodyPr>
          <a:lstStyle/>
          <a:p>
            <a:r>
              <a:rPr lang="en-US" dirty="0" smtClean="0"/>
              <a:t>Scaling based on synthesizing representative block at 28nm and 65nm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Area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Power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 smtClean="0"/>
              <a:t>Scaling assumptions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716505"/>
              </p:ext>
            </p:extLst>
          </p:nvPr>
        </p:nvGraphicFramePr>
        <p:xfrm>
          <a:off x="2907030" y="3543300"/>
          <a:ext cx="199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" name="Worksheet" r:id="rId5" imgW="1993900" imgH="584200" progId="Excel.Sheet.12">
                  <p:embed/>
                </p:oleObj>
              </mc:Choice>
              <mc:Fallback>
                <p:oleObj name="Worksheet" r:id="rId5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7030" y="3543300"/>
                        <a:ext cx="199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058940"/>
              </p:ext>
            </p:extLst>
          </p:nvPr>
        </p:nvGraphicFramePr>
        <p:xfrm>
          <a:off x="2326640" y="4744720"/>
          <a:ext cx="5791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" name="Worksheet" r:id="rId8" imgW="5791200" imgH="965200" progId="Excel.Sheet.12">
                  <p:embed/>
                </p:oleObj>
              </mc:Choice>
              <mc:Fallback>
                <p:oleObj name="Worksheet" r:id="rId8" imgW="57912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6640" y="4744720"/>
                        <a:ext cx="57912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47996"/>
              </p:ext>
            </p:extLst>
          </p:nvPr>
        </p:nvGraphicFramePr>
        <p:xfrm>
          <a:off x="3437890" y="5943600"/>
          <a:ext cx="33147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" name="Worksheet" r:id="rId11" imgW="3314700" imgH="965200" progId="Excel.Sheet.12">
                  <p:embed/>
                </p:oleObj>
              </mc:Choice>
              <mc:Fallback>
                <p:oleObj name="Worksheet" r:id="rId11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7890" y="5943600"/>
                        <a:ext cx="33147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04762"/>
            <a:ext cx="9052560" cy="2146419"/>
          </a:xfrm>
        </p:spPr>
        <p:txBody>
          <a:bodyPr>
            <a:normAutofit/>
          </a:bodyPr>
          <a:lstStyle/>
          <a:p>
            <a:r>
              <a:rPr lang="en-US" dirty="0" smtClean="0"/>
              <a:t>Manager/PE Block sizes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60067"/>
              </p:ext>
            </p:extLst>
          </p:nvPr>
        </p:nvGraphicFramePr>
        <p:xfrm>
          <a:off x="927100" y="2865120"/>
          <a:ext cx="417195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" name="Worksheet" r:id="rId5" imgW="4635500" imgH="2298700" progId="Excel.Sheet.12">
                  <p:embed/>
                </p:oleObj>
              </mc:Choice>
              <mc:Fallback>
                <p:oleObj name="Worksheet" r:id="rId5" imgW="46355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7100" y="2865120"/>
                        <a:ext cx="417195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22332"/>
              </p:ext>
            </p:extLst>
          </p:nvPr>
        </p:nvGraphicFramePr>
        <p:xfrm>
          <a:off x="1821180" y="5021580"/>
          <a:ext cx="27546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" name="Worksheet" r:id="rId8" imgW="3060700" imgH="1155700" progId="Excel.Sheet.12">
                  <p:embed/>
                </p:oleObj>
              </mc:Choice>
              <mc:Fallback>
                <p:oleObj name="Worksheet" r:id="rId8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821180" y="5021580"/>
                        <a:ext cx="27546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024815"/>
              </p:ext>
            </p:extLst>
          </p:nvPr>
        </p:nvGraphicFramePr>
        <p:xfrm>
          <a:off x="5570220" y="2865120"/>
          <a:ext cx="339471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" name="Worksheet" r:id="rId11" imgW="3771900" imgH="2298700" progId="Excel.Sheet.12">
                  <p:embed/>
                </p:oleObj>
              </mc:Choice>
              <mc:Fallback>
                <p:oleObj name="Worksheet" r:id="rId11" imgW="37719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70220" y="2865120"/>
                        <a:ext cx="339471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163700"/>
              </p:ext>
            </p:extLst>
          </p:nvPr>
        </p:nvGraphicFramePr>
        <p:xfrm>
          <a:off x="6324600" y="5021580"/>
          <a:ext cx="26403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" name="Worksheet" r:id="rId14" imgW="2933700" imgH="1155700" progId="Excel.Sheet.12">
                  <p:embed/>
                </p:oleObj>
              </mc:Choice>
              <mc:Fallback>
                <p:oleObj name="Worksheet" r:id="rId14" imgW="2933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24600" y="5021580"/>
                        <a:ext cx="26403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17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8285"/>
            <a:ext cx="9052560" cy="853856"/>
          </a:xfrm>
        </p:spPr>
        <p:txBody>
          <a:bodyPr/>
          <a:lstStyle/>
          <a:p>
            <a:r>
              <a:rPr lang="en-US" dirty="0" smtClean="0"/>
              <a:t>Area placement study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3647440"/>
            <a:ext cx="2547620" cy="2862580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40" y="3647440"/>
            <a:ext cx="2552220" cy="28625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772682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 smtClean="0"/>
              <a:t>Placed and routed without DRC or LVS</a:t>
            </a:r>
          </a:p>
          <a:p>
            <a:r>
              <a:rPr lang="en-US" dirty="0" smtClean="0"/>
              <a:t>Routing congestion showed minimal hotspots</a:t>
            </a:r>
          </a:p>
          <a:p>
            <a:r>
              <a:rPr lang="en-US" dirty="0" err="1" smtClean="0"/>
              <a:t>Parasitics</a:t>
            </a:r>
            <a:r>
              <a:rPr lang="en-US" dirty="0" smtClean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Power estimates based on CONV-294 </a:t>
            </a:r>
            <a:r>
              <a:rPr lang="en-US" dirty="0" err="1" smtClean="0"/>
              <a:t>testcase</a:t>
            </a:r>
            <a:r>
              <a:rPr lang="en-US" dirty="0" smtClean="0"/>
              <a:t> simulation</a:t>
            </a:r>
          </a:p>
          <a:p>
            <a:pPr lvl="1"/>
            <a:r>
              <a:rPr lang="en-US" dirty="0" smtClean="0"/>
              <a:t>back to back operations</a:t>
            </a:r>
          </a:p>
          <a:p>
            <a:pPr lvl="1"/>
            <a:r>
              <a:rPr lang="en-US" dirty="0" smtClean="0"/>
              <a:t>accumulate DRAM access and use DiRAM4 datasheet [xx]</a:t>
            </a:r>
          </a:p>
          <a:p>
            <a:pPr lvl="1"/>
            <a:r>
              <a:rPr lang="en-US" dirty="0" smtClean="0"/>
              <a:t>TSV energy from [XX]</a:t>
            </a:r>
          </a:p>
          <a:p>
            <a:pPr lvl="1"/>
            <a:r>
              <a:rPr lang="en-US" dirty="0" err="1" smtClean="0"/>
              <a:t>parasitics</a:t>
            </a:r>
            <a:r>
              <a:rPr lang="en-US" dirty="0" smtClean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3080" y="4321036"/>
            <a:ext cx="5400040" cy="150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designed using 65nm library</a:t>
            </a:r>
          </a:p>
          <a:p>
            <a:pPr lvl="1"/>
            <a:r>
              <a:rPr lang="en-US" dirty="0" smtClean="0"/>
              <a:t>28nm is target technology</a:t>
            </a:r>
          </a:p>
          <a:p>
            <a:pPr lvl="1"/>
            <a:r>
              <a:rPr lang="en-US" dirty="0" smtClean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" name="Worksheet" r:id="rId5" imgW="2222500" imgH="584200" progId="Excel.Sheet.12">
                  <p:embed/>
                </p:oleObj>
              </mc:Choice>
              <mc:Fallback>
                <p:oleObj name="Worksheet" r:id="rId5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5" name="Worksheet" r:id="rId8" imgW="2222500" imgH="1346200" progId="Excel.Sheet.12">
                  <p:embed/>
                </p:oleObj>
              </mc:Choice>
              <mc:Fallback>
                <p:oleObj name="Worksheet" r:id="rId8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160961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real-time processing requires lots of memory bandwidth and storage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531711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0271"/>
            <a:ext cx="9052560" cy="91319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3470"/>
            <a:ext cx="9052560" cy="6116123"/>
          </a:xfrm>
        </p:spPr>
        <p:txBody>
          <a:bodyPr>
            <a:normAutofit/>
          </a:bodyPr>
          <a:lstStyle/>
          <a:p>
            <a:r>
              <a:rPr lang="en-US" dirty="0" smtClean="0"/>
              <a:t>Specify a custom organization of a 3DIC DRAM</a:t>
            </a:r>
          </a:p>
          <a:p>
            <a:pPr lvl="1"/>
            <a:r>
              <a:rPr lang="en-US" dirty="0" smtClean="0"/>
              <a:t>provide a specification showing memory organization, bus widths</a:t>
            </a:r>
            <a:endParaRPr lang="en-US" dirty="0"/>
          </a:p>
          <a:p>
            <a:r>
              <a:rPr lang="en-US" dirty="0" smtClean="0"/>
              <a:t>Create Structures/Instructions to exploit DRAM capacity</a:t>
            </a:r>
          </a:p>
          <a:p>
            <a:r>
              <a:rPr lang="en-US" dirty="0" smtClean="0"/>
              <a:t>Propose 3D architecture to take advantage of DRAM capacity and bandwidth</a:t>
            </a:r>
          </a:p>
          <a:p>
            <a:pPr lvl="1"/>
            <a:r>
              <a:rPr lang="en-US" dirty="0" smtClean="0"/>
              <a:t>RTL design and simulate memory management layer</a:t>
            </a:r>
          </a:p>
          <a:p>
            <a:pPr lvl="1"/>
            <a:r>
              <a:rPr lang="en-US" dirty="0" smtClean="0"/>
              <a:t>RTL design </a:t>
            </a:r>
            <a:r>
              <a:rPr lang="en-US" dirty="0"/>
              <a:t>and simulate processing </a:t>
            </a:r>
            <a:r>
              <a:rPr lang="en-US" dirty="0" smtClean="0"/>
              <a:t>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666912"/>
              </p:ext>
            </p:extLst>
          </p:nvPr>
        </p:nvGraphicFramePr>
        <p:xfrm>
          <a:off x="2346960" y="4658574"/>
          <a:ext cx="54610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Worksheet" r:id="rId4" imgW="4368800" imgH="1346200" progId="Excel.Sheet.12">
                  <p:embed/>
                </p:oleObj>
              </mc:Choice>
              <mc:Fallback>
                <p:oleObj name="Worksheet" r:id="rId4" imgW="43688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6960" y="4658574"/>
                        <a:ext cx="5461000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/>
          </a:bodyPr>
          <a:lstStyle/>
          <a:p>
            <a:r>
              <a:rPr lang="en-US" dirty="0" smtClean="0"/>
              <a:t>Best comparison is to </a:t>
            </a:r>
            <a:r>
              <a:rPr lang="en-US" dirty="0" err="1" smtClean="0"/>
              <a:t>NeuroStream</a:t>
            </a:r>
            <a:r>
              <a:rPr lang="en-US" dirty="0" smtClean="0"/>
              <a:t> and </a:t>
            </a:r>
            <a:r>
              <a:rPr lang="en-US" dirty="0" err="1" smtClean="0"/>
              <a:t>DaDianNao</a:t>
            </a:r>
            <a:endParaRPr lang="en-US" dirty="0" smtClean="0"/>
          </a:p>
          <a:p>
            <a:pPr lvl="1"/>
            <a:r>
              <a:rPr lang="en-US" dirty="0" smtClean="0"/>
              <a:t>Goldilocks</a:t>
            </a:r>
          </a:p>
          <a:p>
            <a:pPr lvl="1"/>
            <a:endParaRPr lang="en-US" dirty="0"/>
          </a:p>
          <a:p>
            <a:pPr marL="509412" lvl="1" indent="0">
              <a:buNone/>
            </a:pPr>
            <a:endParaRPr lang="en-US" dirty="0" smtClean="0"/>
          </a:p>
          <a:p>
            <a:pPr marL="509412" lvl="1" indent="0">
              <a:buNone/>
            </a:pPr>
            <a:endParaRPr lang="en-US" dirty="0"/>
          </a:p>
          <a:p>
            <a:pPr lvl="1"/>
            <a:r>
              <a:rPr lang="en-US" dirty="0" smtClean="0"/>
              <a:t>Scaled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746941"/>
              </p:ext>
            </p:extLst>
          </p:nvPr>
        </p:nvGraphicFramePr>
        <p:xfrm>
          <a:off x="1595120" y="2858770"/>
          <a:ext cx="66040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" name="Worksheet" r:id="rId7" imgW="5283200" imgH="774700" progId="Excel.Sheet.12">
                  <p:embed/>
                </p:oleObj>
              </mc:Choice>
              <mc:Fallback>
                <p:oleObj name="Worksheet" r:id="rId7" imgW="5283200" imgH="77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5120" y="2858770"/>
                        <a:ext cx="6604000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5770880" y="609600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27880" y="5618480"/>
            <a:ext cx="2971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60720" y="515112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61840" y="516128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66920" y="610616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6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Real world applications will require multiple artificial neural networks</a:t>
            </a:r>
          </a:p>
          <a:p>
            <a:pPr lvl="1"/>
            <a:r>
              <a:rPr lang="en-US" dirty="0" smtClean="0"/>
              <a:t>current solutions consume significant power and real-estate</a:t>
            </a:r>
          </a:p>
          <a:p>
            <a:r>
              <a:rPr lang="en-US" dirty="0" smtClean="0"/>
              <a:t>Proposed a 3DIC solution that includes:</a:t>
            </a:r>
          </a:p>
          <a:p>
            <a:pPr lvl="1"/>
            <a:r>
              <a:rPr lang="en-US" dirty="0" smtClean="0"/>
              <a:t>Custom organized 3D-DRAM specification</a:t>
            </a:r>
          </a:p>
          <a:p>
            <a:pPr lvl="1"/>
            <a:r>
              <a:rPr lang="en-US" dirty="0" smtClean="0"/>
              <a:t>Instructions and data structures</a:t>
            </a:r>
          </a:p>
          <a:p>
            <a:pPr lvl="1"/>
            <a:r>
              <a:rPr lang="en-US" dirty="0" smtClean="0"/>
              <a:t>Purpose designed functions to accelerate a Artificial Neural Networks</a:t>
            </a:r>
          </a:p>
          <a:p>
            <a:pPr lvl="1"/>
            <a:r>
              <a:rPr lang="en-US" dirty="0" smtClean="0"/>
              <a:t>Architecture to take advantage of 3D technology</a:t>
            </a:r>
          </a:p>
          <a:p>
            <a:r>
              <a:rPr lang="en-US" dirty="0" smtClean="0"/>
              <a:t>Overall performance and power improvement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66115"/>
            <a:ext cx="9052560" cy="1210839"/>
          </a:xfrm>
        </p:spPr>
        <p:txBody>
          <a:bodyPr/>
          <a:lstStyle/>
          <a:p>
            <a:r>
              <a:rPr lang="en-US" dirty="0" smtClean="0"/>
              <a:t>Publication(s)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71" y="1976954"/>
            <a:ext cx="9052560" cy="3517371"/>
          </a:xfrm>
        </p:spPr>
        <p:txBody>
          <a:bodyPr/>
          <a:lstStyle/>
          <a:p>
            <a:r>
              <a:rPr lang="en-US" dirty="0"/>
              <a:t>Multi-ANN Edge System based on a </a:t>
            </a:r>
            <a:r>
              <a:rPr lang="en-US" dirty="0" smtClean="0"/>
              <a:t>Custom </a:t>
            </a:r>
            <a:r>
              <a:rPr lang="en-US" dirty="0"/>
              <a:t>3DIC DRAM </a:t>
            </a:r>
            <a:r>
              <a:rPr lang="en-US" dirty="0" smtClean="0"/>
              <a:t> - submitted to IEEE journal on emerging technologies and selected topics</a:t>
            </a:r>
          </a:p>
          <a:p>
            <a:r>
              <a:rPr lang="en-US" dirty="0"/>
              <a:t>Using a 2-D Laser Scanner along with </a:t>
            </a:r>
            <a:r>
              <a:rPr lang="en-US" dirty="0" smtClean="0"/>
              <a:t>Cogent Confabulation </a:t>
            </a:r>
            <a:r>
              <a:rPr lang="en-US" dirty="0"/>
              <a:t>as a Localized </a:t>
            </a:r>
            <a:r>
              <a:rPr lang="en-US" dirty="0" smtClean="0"/>
              <a:t>Navigation </a:t>
            </a:r>
            <a:r>
              <a:rPr lang="en-US" dirty="0"/>
              <a:t>Aid</a:t>
            </a:r>
            <a:br>
              <a:rPr lang="en-US" dirty="0"/>
            </a:br>
            <a:r>
              <a:rPr lang="en-US" dirty="0" smtClean="0"/>
              <a:t> - still trying to find an appropriate journal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12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 smtClean="0"/>
              <a:t>Manager Controller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3" name="Picture 2" descr="systemControllerBlock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02" y="2255330"/>
            <a:ext cx="5568884" cy="4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6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4406"/>
            <a:ext cx="9052560" cy="1210839"/>
          </a:xfrm>
        </p:spPr>
        <p:txBody>
          <a:bodyPr/>
          <a:lstStyle/>
          <a:p>
            <a:r>
              <a:rPr lang="en-US" dirty="0" smtClean="0"/>
              <a:t>MRC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7" name="Picture 6" descr="mr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57" y="2231720"/>
            <a:ext cx="7204171" cy="38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9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0"/>
            <a:ext cx="9052560" cy="1210839"/>
          </a:xfrm>
        </p:spPr>
        <p:txBody>
          <a:bodyPr/>
          <a:lstStyle/>
          <a:p>
            <a:r>
              <a:rPr lang="en-US" dirty="0" smtClean="0"/>
              <a:t>RDP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Picture 4" descr="rd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8" y="1908393"/>
            <a:ext cx="6866198" cy="37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0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 smtClean="0"/>
              <a:t>MWC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5" name="Picture 4" descr="mw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1" y="2257082"/>
            <a:ext cx="6970698" cy="4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Most research focused on CNNs</a:t>
            </a:r>
          </a:p>
          <a:p>
            <a:pPr lvl="1"/>
            <a:r>
              <a:rPr lang="en-US" dirty="0" smtClean="0"/>
              <a:t>can take advantage of SRAM using parameter reuse</a:t>
            </a:r>
          </a:p>
          <a:p>
            <a:r>
              <a:rPr lang="en-US" dirty="0" smtClean="0"/>
              <a:t>A lot of focus on server applications</a:t>
            </a:r>
          </a:p>
          <a:p>
            <a:pPr lvl="1"/>
            <a:r>
              <a:rPr lang="en-US" dirty="0" smtClean="0"/>
              <a:t>perhaps lots of research $$ available??</a:t>
            </a:r>
          </a:p>
          <a:p>
            <a:pPr lvl="1"/>
            <a:r>
              <a:rPr lang="en-US" dirty="0" smtClean="0"/>
              <a:t>server applications can take advantage of SRAM for batch processing</a:t>
            </a:r>
          </a:p>
          <a:p>
            <a:r>
              <a:rPr lang="en-US" dirty="0" smtClean="0"/>
              <a:t>But many DNNs are fully-connected [XX]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classifier stage of all ANNs including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6050"/>
            <a:ext cx="9052560" cy="1210839"/>
          </a:xfrm>
        </p:spPr>
        <p:txBody>
          <a:bodyPr/>
          <a:lstStyle/>
          <a:p>
            <a:r>
              <a:rPr lang="en-US" dirty="0" smtClean="0"/>
              <a:t>PE Controller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5" name="Picture 4" descr="PEcntl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65" y="2349063"/>
            <a:ext cx="7916223" cy="38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 smtClean="0"/>
              <a:t>SIMD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5" name="Picture 4" descr="SIMDwrapper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5" y="2085982"/>
            <a:ext cx="6087715" cy="44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4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 smtClean="0"/>
              <a:t>Streaming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3" name="Picture 2" descr="streamingO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26" y="1941518"/>
            <a:ext cx="5656668" cy="44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3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27497"/>
            <a:ext cx="9052560" cy="1210839"/>
          </a:xfrm>
        </p:spPr>
        <p:txBody>
          <a:bodyPr/>
          <a:lstStyle/>
          <a:p>
            <a:r>
              <a:rPr lang="en-US" dirty="0" smtClean="0"/>
              <a:t>Classifier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 descr="classifier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59" y="2165053"/>
            <a:ext cx="4292600" cy="2209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7590" y="4709467"/>
            <a:ext cx="9052560" cy="597193"/>
          </a:xfrm>
        </p:spPr>
        <p:txBody>
          <a:bodyPr/>
          <a:lstStyle/>
          <a:p>
            <a:r>
              <a:rPr lang="en-US" sz="2400" dirty="0" smtClean="0"/>
              <a:t>Separate into sub-layers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963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1"/>
            <a:ext cx="9052560" cy="935000"/>
          </a:xfrm>
        </p:spPr>
        <p:txBody>
          <a:bodyPr/>
          <a:lstStyle/>
          <a:p>
            <a:r>
              <a:rPr lang="en-US" dirty="0" smtClean="0"/>
              <a:t>Classifier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012528"/>
            <a:ext cx="9052560" cy="854098"/>
          </a:xfrm>
        </p:spPr>
        <p:txBody>
          <a:bodyPr/>
          <a:lstStyle/>
          <a:p>
            <a:r>
              <a:rPr lang="en-US" dirty="0" smtClean="0"/>
              <a:t>Additional processing absorbed by layer l </a:t>
            </a:r>
            <a:r>
              <a:rPr lang="en-US" dirty="0" err="1" smtClean="0"/>
              <a:t>ANe</a:t>
            </a:r>
            <a:r>
              <a:rPr lang="en-US" dirty="0" smtClean="0"/>
              <a:t> MAC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6" name="Picture 5" descr="classifierSequenceTim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0" y="4156565"/>
            <a:ext cx="8385496" cy="1366439"/>
          </a:xfrm>
          <a:prstGeom prst="rect">
            <a:avLst/>
          </a:prstGeom>
        </p:spPr>
      </p:pic>
      <p:pic>
        <p:nvPicPr>
          <p:cNvPr id="7" name="Picture 6" descr="classifier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7" y="1640893"/>
            <a:ext cx="8443899" cy="23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6709"/>
            <a:ext cx="9052560" cy="973486"/>
          </a:xfrm>
        </p:spPr>
        <p:txBody>
          <a:bodyPr/>
          <a:lstStyle/>
          <a:p>
            <a:r>
              <a:rPr lang="en-US" dirty="0" smtClean="0"/>
              <a:t>Pooling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47527"/>
            <a:ext cx="9052560" cy="3517371"/>
          </a:xfrm>
        </p:spPr>
        <p:txBody>
          <a:bodyPr/>
          <a:lstStyle/>
          <a:p>
            <a:r>
              <a:rPr lang="en-US" dirty="0" smtClean="0"/>
              <a:t>Pooling performed by ordering previous layers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" name="Picture 4" descr="pooling3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74" y="3203780"/>
            <a:ext cx="3326344" cy="2313321"/>
          </a:xfrm>
          <a:prstGeom prst="rect">
            <a:avLst/>
          </a:prstGeom>
        </p:spPr>
      </p:pic>
      <p:pic>
        <p:nvPicPr>
          <p:cNvPr id="6" name="Picture 5" descr="pooling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89" y="3055848"/>
            <a:ext cx="3981062" cy="26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0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DRAM Access Sequence</a:t>
            </a:r>
            <a:endParaRPr lang="en-US" dirty="0"/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82955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7"/>
            <a:ext cx="9052560" cy="5550916"/>
          </a:xfrm>
        </p:spPr>
        <p:txBody>
          <a:bodyPr>
            <a:normAutofit/>
          </a:bodyPr>
          <a:lstStyle/>
          <a:p>
            <a:r>
              <a:rPr lang="en-US" dirty="0" err="1" smtClean="0"/>
              <a:t>Downstrean</a:t>
            </a:r>
            <a:r>
              <a:rPr lang="en-US" dirty="0" smtClean="0"/>
              <a:t> and upstream buses</a:t>
            </a:r>
          </a:p>
          <a:p>
            <a:pPr lvl="1"/>
            <a:r>
              <a:rPr lang="en-US" dirty="0" smtClean="0"/>
              <a:t>OOB bus carries control</a:t>
            </a:r>
          </a:p>
          <a:p>
            <a:r>
              <a:rPr lang="en-US" dirty="0" smtClean="0"/>
              <a:t>Buses carry control packets and data packets</a:t>
            </a:r>
          </a:p>
          <a:p>
            <a:pPr lvl="1"/>
            <a:r>
              <a:rPr lang="en-US" dirty="0" smtClean="0"/>
              <a:t>packets will be multiple clock cycles</a:t>
            </a:r>
          </a:p>
          <a:p>
            <a:r>
              <a:rPr lang="en-US" dirty="0" smtClean="0"/>
              <a:t>Control packets used to configure PE</a:t>
            </a:r>
          </a:p>
          <a:p>
            <a:pPr lvl="1"/>
            <a:r>
              <a:rPr lang="en-US" dirty="0" smtClean="0"/>
              <a:t>special function and SIMD operations</a:t>
            </a:r>
          </a:p>
          <a:p>
            <a:pPr lvl="1"/>
            <a:r>
              <a:rPr lang="en-US" dirty="0" smtClean="0"/>
              <a:t>result information</a:t>
            </a:r>
          </a:p>
          <a:p>
            <a:r>
              <a:rPr lang="en-US" dirty="0" smtClean="0"/>
              <a:t>Data Packets will carry arguments for special functions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to will be multiple cycles of two 32-bit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Example Image Recognition CNN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rizhevsky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 smtClean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pic>
        <p:nvPicPr>
          <p:cNvPr id="2" name="Picture 1" descr="ExampleConvNet.pdf"/>
          <p:cNvPicPr>
            <a:picLocks noChangeAspect="1"/>
          </p:cNvPicPr>
          <p:nvPr/>
        </p:nvPicPr>
        <p:blipFill>
          <a:blip r:embed="rId3">
            <a:alphaModFix/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48" y="3177038"/>
            <a:ext cx="6787132" cy="41912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8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5168"/>
            <a:ext cx="9052560" cy="1210839"/>
          </a:xfrm>
        </p:spPr>
        <p:txBody>
          <a:bodyPr/>
          <a:lstStyle/>
          <a:p>
            <a:r>
              <a:rPr lang="en-US" dirty="0" smtClean="0"/>
              <a:t>Mission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27862"/>
            <a:ext cx="9052560" cy="50215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Real world applications will require multiple disparate NNs to be solved </a:t>
            </a:r>
            <a:r>
              <a:rPr lang="en-US" dirty="0" smtClean="0"/>
              <a:t>simultaneously</a:t>
            </a:r>
          </a:p>
          <a:p>
            <a:pPr lvl="1"/>
            <a:r>
              <a:rPr lang="en-US" dirty="0"/>
              <a:t>If ANNs fulfill their potential, we believe that systems employing ANNs will utilize them for various functions, such as engine monitoring, anomaly detection, navigation etc. all within the same system</a:t>
            </a:r>
          </a:p>
          <a:p>
            <a:r>
              <a:rPr lang="en-US" dirty="0"/>
              <a:t>We need the capacity provided by Dynamic Random Access Memory (DRAM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SRAM is easy to use, </a:t>
            </a:r>
            <a:r>
              <a:rPr lang="en-US" dirty="0" smtClean="0"/>
              <a:t>but capacity limitations impose ANN size restrictions.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DRAMs are difficult to use but they provide the capacity we need.</a:t>
            </a:r>
          </a:p>
          <a:p>
            <a:pPr lvl="1"/>
            <a:r>
              <a:rPr lang="en-US" dirty="0"/>
              <a:t>Much of the research has employed SRAM. Perhaps because it provides high bandwidth but could it also be because its easy to use</a:t>
            </a:r>
          </a:p>
          <a:p>
            <a:pPr lvl="1"/>
            <a:r>
              <a:rPr lang="en-US" dirty="0"/>
              <a:t>Some research has employed DRAM, but its often used as a feeder to an SRAM based implementation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Need to consider the system </a:t>
            </a:r>
            <a:r>
              <a:rPr lang="en-US" dirty="0" smtClean="0"/>
              <a:t>impact</a:t>
            </a:r>
          </a:p>
          <a:p>
            <a:pPr lvl="1"/>
            <a:r>
              <a:rPr lang="en-US" dirty="0"/>
              <a:t>Research often focuses on point problems. This isn't unreasonable, research institutions have limited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TSV Power</a:t>
            </a:r>
            <a:endParaRPr lang="en-US" dirty="0"/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[Liu12]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 smtClean="0"/>
              <a:t>DiRAM4 Stack</a:t>
            </a:r>
            <a:endParaRPr lang="en-US" dirty="0"/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[Pat14]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from [Sch14]</a:t>
            </a:r>
            <a:endParaRPr lang="en-US" dirty="0"/>
          </a:p>
        </p:txBody>
      </p:sp>
      <p:pic>
        <p:nvPicPr>
          <p:cNvPr id="4" name="Content Placeholder 3" descr="Screen Shot 2016-07-18 at 10.30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56" r="-50356"/>
          <a:stretch>
            <a:fillRect/>
          </a:stretch>
        </p:blipFill>
        <p:spPr>
          <a:xfrm>
            <a:off x="-291876" y="2350320"/>
            <a:ext cx="10283024" cy="399634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74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RAM4 Power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83" y="4776603"/>
            <a:ext cx="3406804" cy="170340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658296" y="6567627"/>
            <a:ext cx="759027" cy="3506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838"/>
            <a:ext cx="9052560" cy="823675"/>
          </a:xfrm>
        </p:spPr>
        <p:txBody>
          <a:bodyPr/>
          <a:lstStyle/>
          <a:p>
            <a:r>
              <a:rPr lang="en-US" dirty="0" smtClean="0"/>
              <a:t>Estimated DRAM Internal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7459"/>
            <a:ext cx="9052560" cy="928642"/>
          </a:xfrm>
        </p:spPr>
        <p:txBody>
          <a:bodyPr/>
          <a:lstStyle/>
          <a:p>
            <a:r>
              <a:rPr lang="en-US" sz="1800" dirty="0" smtClean="0"/>
              <a:t>Considering the DRAM Read path sequence shown previously (energy numbers from  [</a:t>
            </a:r>
            <a:r>
              <a:rPr lang="en-US" sz="1800" dirty="0" err="1" smtClean="0"/>
              <a:t>Tez</a:t>
            </a:r>
            <a:r>
              <a:rPr lang="en-US" sz="1800" dirty="0" smtClean="0"/>
              <a:t>])</a:t>
            </a:r>
            <a:endParaRPr lang="en-US" sz="1800" dirty="0"/>
          </a:p>
        </p:txBody>
      </p:sp>
      <p:pic>
        <p:nvPicPr>
          <p:cNvPr id="4" name="Picture 3" descr="DiRAM4 Power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88" y="1889413"/>
            <a:ext cx="2200786" cy="1925687"/>
          </a:xfrm>
          <a:prstGeom prst="rect">
            <a:avLst/>
          </a:prstGeom>
        </p:spPr>
      </p:pic>
      <p:pic>
        <p:nvPicPr>
          <p:cNvPr id="5" name="Picture 4" descr="DiRAM4 Power 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34" y="1889416"/>
            <a:ext cx="3301178" cy="22007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781836"/>
            <a:ext cx="9052560" cy="61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Internal DRAM Power</a:t>
            </a:r>
            <a:endParaRPr lang="en-US" sz="1800" dirty="0"/>
          </a:p>
        </p:txBody>
      </p:sp>
      <p:pic>
        <p:nvPicPr>
          <p:cNvPr id="7" name="Picture 6" descr="DiRAM4 Power 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39" y="3711261"/>
            <a:ext cx="7381409" cy="170340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2920" y="6151930"/>
            <a:ext cx="6646645" cy="60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Our multi-CNN will likely use 54Tbps out of 131Tbps</a:t>
            </a:r>
            <a:endParaRPr lang="en-US" sz="1800" dirty="0"/>
          </a:p>
        </p:txBody>
      </p:sp>
      <p:pic>
        <p:nvPicPr>
          <p:cNvPr id="10" name="Picture 9" descr="DiRAM4 Power Calculations (dragged)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3" y="6101335"/>
            <a:ext cx="3778981" cy="125966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73409" y="5486009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Stack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TSV energy based on [Liu12]</a:t>
            </a:r>
            <a:endParaRPr lang="en-US" sz="2000" dirty="0"/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04" y="2917235"/>
            <a:ext cx="10199502" cy="2231141"/>
          </a:xfrm>
          <a:prstGeom prst="rect">
            <a:avLst/>
          </a:prstGeom>
        </p:spPr>
      </p:pic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733"/>
            <a:ext cx="10199502" cy="22311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49183" y="596108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" y="4867202"/>
            <a:ext cx="8986432" cy="1965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DRAM Page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Single TSV energy based on [Liu12]</a:t>
            </a:r>
            <a:endParaRPr lang="en-US" sz="2000" dirty="0"/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8" y="3426683"/>
            <a:ext cx="8986432" cy="19657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1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 smtClean="0"/>
              <a:t>Consider an FMA running at the Stack bus speed of ~1GHz, from [GH11] table 1</a:t>
            </a:r>
            <a:endParaRPr lang="en-US" dirty="0"/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[GH11] figure 10 scaling </a:t>
            </a:r>
            <a:r>
              <a:rPr lang="en-US" dirty="0"/>
              <a:t>from 45nm to 32nm </a:t>
            </a:r>
            <a:r>
              <a:rPr lang="en-US" dirty="0" smtClean="0"/>
              <a:t>whilst maintaining the mm</a:t>
            </a:r>
            <a:r>
              <a:rPr lang="en-US" baseline="38000" dirty="0" smtClean="0"/>
              <a:t>2</a:t>
            </a:r>
            <a:r>
              <a:rPr lang="en-US" dirty="0" smtClean="0"/>
              <a:t>/</a:t>
            </a:r>
            <a:r>
              <a:rPr lang="en-US" dirty="0" err="1" smtClean="0"/>
              <a:t>Gflop</a:t>
            </a:r>
            <a:r>
              <a:rPr lang="en-US" dirty="0" smtClean="0"/>
              <a:t> suggests a scaling factor of 0.53 </a:t>
            </a:r>
            <a:endParaRPr lang="en-US" dirty="0"/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TSV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 smtClean="0"/>
              <a:t>Power Delivery</a:t>
            </a:r>
          </a:p>
          <a:p>
            <a:pPr lvl="1"/>
            <a:r>
              <a:rPr lang="en-US" dirty="0" smtClean="0"/>
              <a:t>~2000TSV’s ~0.1mm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Stack Bus</a:t>
            </a:r>
          </a:p>
          <a:p>
            <a:pPr lvl="1"/>
            <a:r>
              <a:rPr lang="en-US" dirty="0" smtClean="0"/>
              <a:t>2737 signals</a:t>
            </a:r>
          </a:p>
          <a:p>
            <a:pPr lvl="1"/>
            <a:r>
              <a:rPr lang="en-US" dirty="0" smtClean="0"/>
              <a:t>Assume 2:1 for GND/VCC ~ 5500 TSV’s</a:t>
            </a:r>
          </a:p>
          <a:p>
            <a:pPr lvl="1"/>
            <a:r>
              <a:rPr lang="en-US" dirty="0" smtClean="0"/>
              <a:t>5um pitch ~ 0.14mm</a:t>
            </a:r>
            <a:r>
              <a:rPr lang="en-US" baseline="30000" dirty="0" smtClean="0"/>
              <a:t>2</a:t>
            </a:r>
            <a:r>
              <a:rPr lang="en-US" dirty="0" smtClean="0"/>
              <a:t>/PE </a:t>
            </a:r>
          </a:p>
          <a:p>
            <a:pPr lvl="1"/>
            <a:r>
              <a:rPr lang="en-US" dirty="0" smtClean="0"/>
              <a:t>8.8mm</a:t>
            </a:r>
            <a:r>
              <a:rPr lang="en-US" baseline="30000" dirty="0" smtClean="0"/>
              <a:t>2</a:t>
            </a:r>
            <a:r>
              <a:rPr lang="en-US" dirty="0" smtClean="0"/>
              <a:t> for 64 PE’s</a:t>
            </a:r>
          </a:p>
          <a:p>
            <a:r>
              <a:rPr lang="en-US" dirty="0" smtClean="0"/>
              <a:t>DRAM Bus</a:t>
            </a:r>
          </a:p>
          <a:p>
            <a:pPr lvl="1"/>
            <a:r>
              <a:rPr lang="en-US" dirty="0" smtClean="0"/>
              <a:t>4255 signals ~ 8500 TSV’s</a:t>
            </a:r>
          </a:p>
          <a:p>
            <a:pPr lvl="1"/>
            <a:r>
              <a:rPr lang="en-US" dirty="0" smtClean="0"/>
              <a:t>13.6mm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for 64 </a:t>
            </a:r>
            <a:r>
              <a:rPr lang="en-US" dirty="0" smtClean="0"/>
              <a:t>Ports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Many embedded applications will/do have power, space and weight limitations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achieve near or at real-time processing, current solutions require high power and high real-estate</a:t>
            </a:r>
          </a:p>
          <a:p>
            <a:pPr lvl="2"/>
            <a:r>
              <a:rPr lang="en-US" dirty="0" smtClean="0"/>
              <a:t>GPU solutions have large real-estate and power requirements (~100-200W)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ASIC’s demonstrate significant improvements over GPUs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have memory bandwidth limitations when reuse opportunities do not exist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multiple disparate ANNs means limited reuse opportunities and thus SRAM is of limited use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no or limited batch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Performance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71025"/>
            <a:ext cx="9052560" cy="1201633"/>
          </a:xfrm>
        </p:spPr>
        <p:txBody>
          <a:bodyPr/>
          <a:lstStyle/>
          <a:p>
            <a:r>
              <a:rPr lang="en-US" dirty="0" smtClean="0"/>
              <a:t>from [Far11] </a:t>
            </a:r>
            <a:endParaRPr lang="en-US" dirty="0"/>
          </a:p>
        </p:txBody>
      </p:sp>
      <p:pic>
        <p:nvPicPr>
          <p:cNvPr id="5" name="Picture 4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48" y="3153964"/>
            <a:ext cx="4813300" cy="271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3DIC Architecture</a:t>
            </a:r>
          </a:p>
          <a:p>
            <a:pPr lvl="1"/>
            <a:r>
              <a:rPr lang="en-US" dirty="0" smtClean="0"/>
              <a:t>reduces energy and area</a:t>
            </a:r>
          </a:p>
          <a:p>
            <a:pPr lvl="1"/>
            <a:r>
              <a:rPr lang="en-US" dirty="0" smtClean="0"/>
              <a:t>increase connectivity and bandwidth</a:t>
            </a:r>
            <a:endParaRPr lang="en-US" dirty="0"/>
          </a:p>
          <a:p>
            <a:r>
              <a:rPr lang="en-US" dirty="0" smtClean="0"/>
              <a:t>3D-DRAM</a:t>
            </a:r>
          </a:p>
          <a:p>
            <a:pPr lvl="1"/>
            <a:r>
              <a:rPr lang="en-US" dirty="0" smtClean="0"/>
              <a:t>provide high bandwidth and large storage</a:t>
            </a:r>
          </a:p>
          <a:p>
            <a:pPr lvl="1"/>
            <a:r>
              <a:rPr lang="en-US" dirty="0" smtClean="0"/>
              <a:t>operate directly out of DRAM</a:t>
            </a:r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/>
              <a:t>data structures to ensure neural network data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accessed efficiency</a:t>
            </a:r>
            <a:endParaRPr lang="en-US" dirty="0"/>
          </a:p>
          <a:p>
            <a:r>
              <a:rPr lang="en-US" dirty="0" smtClean="0"/>
              <a:t>Specialized processing layers</a:t>
            </a:r>
          </a:p>
          <a:p>
            <a:pPr lvl="1"/>
            <a:r>
              <a:rPr lang="en-US" dirty="0" smtClean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15365</TotalTime>
  <Words>4118</Words>
  <Application>Microsoft Macintosh PowerPoint</Application>
  <PresentationFormat>Custom</PresentationFormat>
  <Paragraphs>711</Paragraphs>
  <Slides>80</Slides>
  <Notes>52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ncstate-ppt-template-horizontal-left-logo</vt:lpstr>
      <vt:lpstr>Worksheet</vt:lpstr>
      <vt:lpstr>A 3DIC system to aid in the acceleration of systems that employ multiple instances of artificial neural networks</vt:lpstr>
      <vt:lpstr>Outline</vt:lpstr>
      <vt:lpstr>Introduction</vt:lpstr>
      <vt:lpstr>Introduction</vt:lpstr>
      <vt:lpstr>Introduction</vt:lpstr>
      <vt:lpstr>Research</vt:lpstr>
      <vt:lpstr>Mission Statement</vt:lpstr>
      <vt:lpstr>Problem</vt:lpstr>
      <vt:lpstr>Solution</vt:lpstr>
      <vt:lpstr>Solution</vt:lpstr>
      <vt:lpstr>Contribution</vt:lpstr>
      <vt:lpstr>Artificial Neural Networks</vt:lpstr>
      <vt:lpstr>Artificial Neural Networks</vt:lpstr>
      <vt:lpstr>Artificial Neural Networks Rate-based</vt:lpstr>
      <vt:lpstr>Artificial Neural Networks Rate-based</vt:lpstr>
      <vt:lpstr>Summary : Target application and ANN type’s</vt:lpstr>
      <vt:lpstr>State-of-the-art</vt:lpstr>
      <vt:lpstr>State of the Art ASIC’s</vt:lpstr>
      <vt:lpstr>State of the Art ASIC’s</vt:lpstr>
      <vt:lpstr>More recent  State of the Art ASIC’s</vt:lpstr>
      <vt:lpstr>State of the Art GPU’s</vt:lpstr>
      <vt:lpstr>State of the Art</vt:lpstr>
      <vt:lpstr>System Requirements</vt:lpstr>
      <vt:lpstr>Architecture Blocks</vt:lpstr>
      <vt:lpstr>System Solution</vt:lpstr>
      <vt:lpstr>System Solution</vt:lpstr>
      <vt:lpstr>3D Physical Configuration</vt:lpstr>
      <vt:lpstr>Sub-System Column (SSC)</vt:lpstr>
      <vt:lpstr>Solution Block Diagram</vt:lpstr>
      <vt:lpstr>System Connectivity</vt:lpstr>
      <vt:lpstr>DRAM and Stack Buses</vt:lpstr>
      <vt:lpstr>System</vt:lpstr>
      <vt:lpstr>Instructions</vt:lpstr>
      <vt:lpstr>Instruction Decode</vt:lpstr>
      <vt:lpstr>Compute Instruction</vt:lpstr>
      <vt:lpstr>Configuration</vt:lpstr>
      <vt:lpstr>Data Storage and access</vt:lpstr>
      <vt:lpstr>Storage descriptors</vt:lpstr>
      <vt:lpstr>NoC</vt:lpstr>
      <vt:lpstr>Manager Layer</vt:lpstr>
      <vt:lpstr>Processing (PE) Layer</vt:lpstr>
      <vt:lpstr>Detailed Block Diagram</vt:lpstr>
      <vt:lpstr>Detailed Block Diagram</vt:lpstr>
      <vt:lpstr>AREA</vt:lpstr>
      <vt:lpstr>Performance</vt:lpstr>
      <vt:lpstr>Scaling assumptions</vt:lpstr>
      <vt:lpstr>AREA</vt:lpstr>
      <vt:lpstr>Area placement study</vt:lpstr>
      <vt:lpstr>Power Summary</vt:lpstr>
      <vt:lpstr>Research</vt:lpstr>
      <vt:lpstr>Comparison</vt:lpstr>
      <vt:lpstr>Summary</vt:lpstr>
      <vt:lpstr>References</vt:lpstr>
      <vt:lpstr>Backup</vt:lpstr>
      <vt:lpstr>Publication(s)</vt:lpstr>
      <vt:lpstr>Manager Controller</vt:lpstr>
      <vt:lpstr>MRC</vt:lpstr>
      <vt:lpstr>RDP</vt:lpstr>
      <vt:lpstr>MWC</vt:lpstr>
      <vt:lpstr>PE Controller</vt:lpstr>
      <vt:lpstr>SIMD Wrapper</vt:lpstr>
      <vt:lpstr>Streaming Operations</vt:lpstr>
      <vt:lpstr>Classifier Implementation</vt:lpstr>
      <vt:lpstr>Classifier Implementation</vt:lpstr>
      <vt:lpstr>Pooling Implementation</vt:lpstr>
      <vt:lpstr>Example DRAM Access Sequence</vt:lpstr>
      <vt:lpstr>Stack Bus</vt:lpstr>
      <vt:lpstr>Example Image Recognition CNN</vt:lpstr>
      <vt:lpstr>PowerPoint Presentation</vt:lpstr>
      <vt:lpstr>TSV Power</vt:lpstr>
      <vt:lpstr>DiRAM4 Stack</vt:lpstr>
      <vt:lpstr>Scaling from [Sch14]</vt:lpstr>
      <vt:lpstr>PowerPoint Presentation</vt:lpstr>
      <vt:lpstr>Estimated DRAM Internal Power</vt:lpstr>
      <vt:lpstr>Stack Bus TSV Power</vt:lpstr>
      <vt:lpstr>DRAM Page Bus TSV Power</vt:lpstr>
      <vt:lpstr>FMA Power/Area Estimate</vt:lpstr>
      <vt:lpstr>FMA Power/Area Estimate</vt:lpstr>
      <vt:lpstr>TSV Area</vt:lpstr>
      <vt:lpstr>GPU Performance Backup</vt:lpstr>
    </vt:vector>
  </TitlesOfParts>
  <Manager/>
  <Company>NC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Lee Baker</cp:lastModifiedBy>
  <cp:revision>1356</cp:revision>
  <cp:lastPrinted>2016-11-01T19:52:34Z</cp:lastPrinted>
  <dcterms:created xsi:type="dcterms:W3CDTF">2014-04-10T19:16:28Z</dcterms:created>
  <dcterms:modified xsi:type="dcterms:W3CDTF">2018-02-22T02:08:14Z</dcterms:modified>
  <cp:category/>
</cp:coreProperties>
</file>